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77" r:id="rId3"/>
    <p:sldId id="275" r:id="rId4"/>
    <p:sldId id="278" r:id="rId5"/>
    <p:sldId id="279" r:id="rId6"/>
    <p:sldId id="281" r:id="rId7"/>
    <p:sldId id="280"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3" r:id="rId21"/>
    <p:sldId id="272" r:id="rId22"/>
    <p:sldId id="270"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3415" autoAdjust="0"/>
  </p:normalViewPr>
  <p:slideViewPr>
    <p:cSldViewPr>
      <p:cViewPr varScale="1">
        <p:scale>
          <a:sx n="70" d="100"/>
          <a:sy n="70" d="100"/>
        </p:scale>
        <p:origin x="-432"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D7E28F6-5BA0-4524-B6A7-85F3FCB8A229}" type="datetimeFigureOut">
              <a:rPr lang="en-US"/>
              <a:pPr>
                <a:defRPr/>
              </a:pPr>
              <a:t>4/26/2011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2A2E307-454A-4369-8B25-F8168C0D23A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5FFA2CB-662B-4A7E-A63A-6ECC6F9918EB}" type="slidenum">
              <a:rPr lang="en-US"/>
              <a:pPr>
                <a:defRPr/>
              </a:pPr>
              <a:t>3</a:t>
            </a:fld>
            <a:endParaRPr lang="en-US"/>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ms-MY"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88E4E174-3D8C-40DC-A9B6-209E57B12CE4}" type="slidenum">
              <a:rPr lang="en-US">
                <a:latin typeface="Arial" charset="0"/>
              </a:rPr>
              <a:pPr>
                <a:defRPr/>
              </a:pPr>
              <a:t>4</a:t>
            </a:fld>
            <a:endParaRPr lang="en-US">
              <a:latin typeface="Arial" charset="0"/>
            </a:endParaRPr>
          </a:p>
        </p:txBody>
      </p:sp>
      <p:sp>
        <p:nvSpPr>
          <p:cNvPr id="26627" name="Rectangle 2"/>
          <p:cNvSpPr>
            <a:spLocks noRot="1" noChangeArrowheads="1" noTextEdit="1"/>
          </p:cNvSpPr>
          <p:nvPr>
            <p:ph type="sldImg"/>
          </p:nvPr>
        </p:nvSpPr>
        <p:spPr bwMode="auto">
          <a:noFill/>
          <a:ln>
            <a:solidFill>
              <a:srgbClr val="000000"/>
            </a:solidFill>
            <a:miter lim="800000"/>
            <a:headEnd/>
            <a:tailEnd/>
          </a:ln>
        </p:spPr>
      </p:sp>
      <p:sp>
        <p:nvSpPr>
          <p:cNvPr id="266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ts val="500"/>
              </a:spcBef>
              <a:spcAft>
                <a:spcPts val="500"/>
              </a:spcAft>
              <a:buFontTx/>
              <a:buChar char="•"/>
            </a:pPr>
            <a:r>
              <a:rPr lang="en-US" smtClean="0">
                <a:latin typeface="Arial" charset="0"/>
              </a:rPr>
              <a:t>This is the first generation in human history in which the fortunes of youth growing up far apart will be demonstrably linked by increasingly powerful global socioeconomic, political, and demographic realities. </a:t>
            </a:r>
          </a:p>
          <a:p>
            <a:pPr eaLnBrk="1" hangingPunct="1">
              <a:buFontTx/>
              <a:buChar char="•"/>
            </a:pPr>
            <a:r>
              <a:rPr lang="en-US" sz="1800" smtClean="0">
                <a:latin typeface="Arial" charset="0"/>
              </a:rPr>
              <a:t>The immediate effects of global economy when the US stock market fell</a:t>
            </a:r>
          </a:p>
          <a:p>
            <a:pPr eaLnBrk="1" hangingPunct="1">
              <a:spcBef>
                <a:spcPts val="500"/>
              </a:spcBef>
              <a:spcAft>
                <a:spcPts val="500"/>
              </a:spcAft>
              <a:buFontTx/>
              <a:buChar char="•"/>
            </a:pPr>
            <a:r>
              <a:rPr lang="en-US" sz="1800" smtClean="0">
                <a:latin typeface="Arial" charset="0"/>
              </a:rPr>
              <a:t>This morning in New York City, for example, youth from more than 190 countries got up to go to school, marking the first time in human history that one city represents practically every country on the planet (Linares, 2006). </a:t>
            </a:r>
          </a:p>
          <a:p>
            <a:pPr eaLnBrk="1" hangingPunct="1">
              <a:buFontTx/>
              <a:buChar char="•"/>
            </a:pPr>
            <a:endParaRPr lang="en-US" sz="1800"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9E82F2F-3CED-4FEF-9ABC-3E0657D8090D}" type="slidenum">
              <a:rPr lang="en-US"/>
              <a:pPr>
                <a:defRPr/>
              </a:pPr>
              <a:t>5</a:t>
            </a:fld>
            <a:endParaRPr lang="en-US"/>
          </a:p>
        </p:txBody>
      </p:sp>
      <p:sp>
        <p:nvSpPr>
          <p:cNvPr id="27651" name="Rectangle 2"/>
          <p:cNvSpPr>
            <a:spLocks noRot="1"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ms-MY"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165951C-86DF-402A-A439-0B0923E7EF53}" type="slidenum">
              <a:rPr lang="en-US"/>
              <a:pPr>
                <a:defRPr/>
              </a:pPr>
              <a:t>7</a:t>
            </a:fld>
            <a:endParaRPr lang="en-US"/>
          </a:p>
        </p:txBody>
      </p:sp>
      <p:sp>
        <p:nvSpPr>
          <p:cNvPr id="28675"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28676" name="Rectangle 3"/>
          <p:cNvSpPr>
            <a:spLocks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r>
              <a:rPr lang="en-US" smtClean="0"/>
              <a:t>Standards movement is holding kids to higher standards</a:t>
            </a:r>
          </a:p>
          <a:p>
            <a:r>
              <a:rPr lang="en-US" smtClean="0"/>
              <a:t>Yet in many places the system has not mobilized to equalize educational opportunity or to offer kids an education that would let them meet the standards</a:t>
            </a:r>
          </a:p>
          <a:p>
            <a:endParaRPr lang="en-US" smtClean="0"/>
          </a:p>
          <a:p>
            <a:r>
              <a:rPr lang="en-US" smtClean="0"/>
              <a:t>(Funding differentials: access to qualified teachers and quality curriculum)</a:t>
            </a:r>
          </a:p>
          <a:p>
            <a:endParaRPr lang="en-US" smtClean="0"/>
          </a:p>
          <a:p>
            <a:r>
              <a:rPr lang="en-US" smtClean="0"/>
              <a:t>Teaching is more difficult and challening</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ms-MY" smtClean="0"/>
          </a:p>
        </p:txBody>
      </p:sp>
      <p:sp>
        <p:nvSpPr>
          <p:cNvPr id="4" name="Slide Number Placeholder 3"/>
          <p:cNvSpPr>
            <a:spLocks noGrp="1"/>
          </p:cNvSpPr>
          <p:nvPr>
            <p:ph type="sldNum" sz="quarter" idx="5"/>
          </p:nvPr>
        </p:nvSpPr>
        <p:spPr/>
        <p:txBody>
          <a:bodyPr/>
          <a:lstStyle/>
          <a:p>
            <a:pPr>
              <a:defRPr/>
            </a:pPr>
            <a:fld id="{21443B21-C7F6-43A3-8D47-5E2EFCCBCA23}" type="slidenum">
              <a:rPr lang="en-US" smtClean="0"/>
              <a:pPr>
                <a:defRPr/>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09AB6EB-9C52-43D4-A422-0E38CF252FCF}" type="slidenum">
              <a:rPr lang="en-US" smtClean="0"/>
              <a:pPr fontAlgn="base">
                <a:spcBef>
                  <a:spcPct val="0"/>
                </a:spcBef>
                <a:spcAft>
                  <a:spcPct val="0"/>
                </a:spcAft>
                <a:defRPr/>
              </a:pPr>
              <a:t>9</a:t>
            </a:fld>
            <a:endParaRPr lang="en-US" smtClean="0"/>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ms-MY"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5C5D30E-3AA9-4231-9C07-D4B05311378C}" type="slidenum">
              <a:rPr lang="en-US" smtClean="0"/>
              <a:pPr fontAlgn="base">
                <a:spcBef>
                  <a:spcPct val="0"/>
                </a:spcBef>
                <a:spcAft>
                  <a:spcPct val="0"/>
                </a:spcAft>
                <a:defRPr/>
              </a:pPr>
              <a:t>10</a:t>
            </a:fld>
            <a:endParaRPr lang="en-US" smtClean="0"/>
          </a:p>
        </p:txBody>
      </p:sp>
      <p:sp>
        <p:nvSpPr>
          <p:cNvPr id="31747" name="Rectangle 2"/>
          <p:cNvSpPr>
            <a:spLocks noGrp="1" noRot="1" noChangeAspect="1" noChangeArrowheads="1" noTextEdit="1"/>
          </p:cNvSpPr>
          <p:nvPr>
            <p:ph type="sldImg"/>
          </p:nvPr>
        </p:nvSpPr>
        <p:spPr bwMode="auto">
          <a:xfrm>
            <a:off x="1152525" y="692150"/>
            <a:ext cx="4554538" cy="3416300"/>
          </a:xfrm>
          <a:noFill/>
          <a:ln>
            <a:solidFill>
              <a:srgbClr val="000000"/>
            </a:solidFill>
            <a:miter lim="800000"/>
            <a:headEnd/>
            <a:tailEnd/>
          </a:ln>
        </p:spPr>
      </p:sp>
      <p:sp>
        <p:nvSpPr>
          <p:cNvPr id="31748" name="Rectangle 3"/>
          <p:cNvSpPr>
            <a:spLocks noGrp="1" noChangeArrowheads="1"/>
          </p:cNvSpPr>
          <p:nvPr>
            <p:ph type="body" idx="1"/>
          </p:nvPr>
        </p:nvSpPr>
        <p:spPr bwMode="auto">
          <a:xfrm>
            <a:off x="914400" y="4344988"/>
            <a:ext cx="5029200" cy="4113212"/>
          </a:xfrm>
          <a:noFill/>
        </p:spPr>
        <p:txBody>
          <a:bodyPr wrap="square" numCol="1" anchor="t" anchorCtr="0" compatLnSpc="1">
            <a:prstTxWarp prst="textNoShape">
              <a:avLst/>
            </a:prstTxWarp>
          </a:bodyPr>
          <a:lstStyle/>
          <a:p>
            <a:pPr eaLnBrk="1" hangingPunct="1">
              <a:spcBef>
                <a:spcPct val="0"/>
              </a:spcBef>
            </a:pPr>
            <a:endParaRPr lang="ms-MY"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p:txBody>
          <a:bodyPr/>
          <a:lstStyle/>
          <a:p>
            <a:pPr>
              <a:defRPr/>
            </a:pPr>
            <a:fld id="{F005DE9B-88A6-4601-98DB-5D31AA31FA4D}" type="slidenum">
              <a:rPr lang="en-US" smtClean="0"/>
              <a:pPr>
                <a:defRPr/>
              </a:pPr>
              <a:t>20</a:t>
            </a:fld>
            <a:endParaRPr lang="en-US" smtClean="0"/>
          </a:p>
        </p:txBody>
      </p:sp>
      <p:sp>
        <p:nvSpPr>
          <p:cNvPr id="32771" name="Rectangle 2"/>
          <p:cNvSpPr>
            <a:spLocks noRot="1" noChangeArrowheads="1" noTextEdit="1"/>
          </p:cNvSpPr>
          <p:nvPr>
            <p:ph type="sldImg"/>
          </p:nvPr>
        </p:nvSpPr>
        <p:spPr bwMode="auto">
          <a:noFill/>
          <a:ln>
            <a:solidFill>
              <a:srgbClr val="000000"/>
            </a:solidFill>
            <a:miter lim="800000"/>
            <a:headEnd/>
            <a:tailEnd/>
          </a:ln>
        </p:spPr>
      </p:sp>
      <p:sp>
        <p:nvSpPr>
          <p:cNvPr id="327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ms-MY"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ms-MY" smtClean="0"/>
          </a:p>
        </p:txBody>
      </p:sp>
      <p:sp>
        <p:nvSpPr>
          <p:cNvPr id="66564" name="Slide Number Placeholder 3"/>
          <p:cNvSpPr>
            <a:spLocks noGrp="1"/>
          </p:cNvSpPr>
          <p:nvPr>
            <p:ph type="sldNum" sz="quarter" idx="5"/>
          </p:nvPr>
        </p:nvSpPr>
        <p:spPr/>
        <p:txBody>
          <a:bodyPr/>
          <a:lstStyle/>
          <a:p>
            <a:pPr>
              <a:defRPr/>
            </a:pPr>
            <a:fld id="{270DE162-6B08-4581-AA81-7F0A242B6D97}" type="slidenum">
              <a:rPr lang="en-US" smtClean="0"/>
              <a:pPr>
                <a:defRPr/>
              </a:pPr>
              <a:t>21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1CF4DBB-DE3F-431F-9494-7D3FDB5FE5E1}" type="datetimeFigureOut">
              <a:rPr lang="en-US"/>
              <a:pPr>
                <a:defRPr/>
              </a:pPr>
              <a:t>4/26/2011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D1B6F25-1D7F-4543-BD4F-D0AF553D17C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1B5B6FA-591A-4C7D-8F47-1F4349CA1224}" type="datetimeFigureOut">
              <a:rPr lang="en-US"/>
              <a:pPr>
                <a:defRPr/>
              </a:pPr>
              <a:t>4/26/2011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80A407-92FD-4828-BB93-29D28BE5DC4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71CC748-AF8A-40DE-9722-BA3FA03F8557}" type="datetimeFigureOut">
              <a:rPr lang="en-US"/>
              <a:pPr>
                <a:defRPr/>
              </a:pPr>
              <a:t>4/26/2011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F7E8F46-9348-49B0-9903-B9AC9CD1E68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35CE247-4D12-4A69-914F-A17343B31C65}" type="datetimeFigureOut">
              <a:rPr lang="en-US"/>
              <a:pPr>
                <a:defRPr/>
              </a:pPr>
              <a:t>4/26/2011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999873-1058-421D-92FB-B15FBEAC7AE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C8013F1-A281-42A9-BC40-34B5975FEC9E}" type="datetimeFigureOut">
              <a:rPr lang="en-US"/>
              <a:pPr>
                <a:defRPr/>
              </a:pPr>
              <a:t>4/26/2011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91A195D-7ECE-4ADF-B900-8E0A3745D0B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4582759-0AA1-447F-A765-3EAED4AC9001}" type="datetimeFigureOut">
              <a:rPr lang="en-US"/>
              <a:pPr>
                <a:defRPr/>
              </a:pPr>
              <a:t>4/26/2011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07F866-56B9-4938-856E-6D12BE30F38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7C0EFE2-3371-4397-AF54-CECC0F01BEA1}" type="datetimeFigureOut">
              <a:rPr lang="en-US"/>
              <a:pPr>
                <a:defRPr/>
              </a:pPr>
              <a:t>4/26/2011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B0909CC-B60E-4A8B-8CB8-7D19020F8D3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206AAC6-01A3-47A6-A1C6-2D10537321C2}" type="datetimeFigureOut">
              <a:rPr lang="en-US"/>
              <a:pPr>
                <a:defRPr/>
              </a:pPr>
              <a:t>4/26/2011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9A86616-FE5D-4210-AFD2-58E1ACEEF35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C593FF-6963-412A-B5E4-9D07F3081558}" type="datetimeFigureOut">
              <a:rPr lang="en-US"/>
              <a:pPr>
                <a:defRPr/>
              </a:pPr>
              <a:t>4/26/2011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3FAD739-765A-4814-A7BA-7F01ADF0CA0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11B30D9-A2DC-4768-A7C3-F966CEEF00F1}" type="datetimeFigureOut">
              <a:rPr lang="en-US"/>
              <a:pPr>
                <a:defRPr/>
              </a:pPr>
              <a:t>4/26/2011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5D727BA-0623-4F63-9334-E04D354F2DE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DE29831-18A2-4E97-9D1E-D1E7E1FF709A}" type="datetimeFigureOut">
              <a:rPr lang="en-US"/>
              <a:pPr>
                <a:defRPr/>
              </a:pPr>
              <a:t>4/26/2011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595D45A-83DF-4580-8DF1-C68332EAF82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60EBED9-8E10-4C66-9D3C-546A147A0C91}" type="datetimeFigureOut">
              <a:rPr lang="en-US"/>
              <a:pPr>
                <a:defRPr/>
              </a:pPr>
              <a:t>4/26/2011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E839820-9711-4B98-9A87-FFA47873839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jpeg"/><Relationship Id="rId7" Type="http://schemas.openxmlformats.org/officeDocument/2006/relationships/hyperlink" Target="http://www.worldatlas.com/webimage/world/worlds.htm" TargetMode="External"/><Relationship Id="rId2" Type="http://schemas.openxmlformats.org/officeDocument/2006/relationships/hyperlink" Target="http://www.stockxpert.com/browse.phtml?f=view&amp;id=567798" TargetMode="Externa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hyperlink" Target="http://www.fundraw.com/clipart/clip-art/00004415/Simple-Capitol/" TargetMode="Externa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gse.harvard.edu/clg/"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audio" Target="../media/audio1.wav"/></Relationships>
</file>

<file path=ppt/slides/_rels/slide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3035300"/>
            <a:ext cx="6324600" cy="830997"/>
          </a:xfrm>
          <a:prstGeom prst="rect">
            <a:avLst/>
          </a:prstGeom>
          <a:solidFill>
            <a:srgbClr val="990099"/>
          </a:solidFill>
          <a:ln>
            <a:solidFill>
              <a:schemeClr val="tx1"/>
            </a:solidFill>
          </a:ln>
          <a:effectLst>
            <a:innerShdw blurRad="114300">
              <a:prstClr val="black"/>
            </a:innerShdw>
            <a:reflection blurRad="6350" stA="50000" endA="300" endPos="90000" dist="50800" dir="5400000" sy="-100000" algn="bl" rotWithShape="0"/>
          </a:effectLst>
          <a:scene3d>
            <a:camera prst="orthographicFront"/>
            <a:lightRig rig="threePt" dir="t"/>
          </a:scene3d>
          <a:sp3d>
            <a:bevelT prst="angle"/>
          </a:sp3d>
        </p:spPr>
        <p:txBody>
          <a:bodyPr>
            <a:spAutoFit/>
          </a:bodyPr>
          <a:lstStyle/>
          <a:p>
            <a:pP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latin typeface="+mn-lt"/>
                <a:cs typeface="+mn-cs"/>
              </a:rPr>
              <a:t>BAHAGIAN PEMBANGUNAN KURIKULUM</a:t>
            </a:r>
          </a:p>
          <a:p>
            <a:pPr fontAlgn="auto">
              <a:spcBef>
                <a:spcPts val="0"/>
              </a:spcBef>
              <a:spcAft>
                <a:spcPts val="0"/>
              </a:spcAft>
              <a:defRPr/>
            </a:pPr>
            <a:r>
              <a:rPr lang="en-US" sz="2000" b="1" dirty="0">
                <a:solidFill>
                  <a:schemeClr val="bg1"/>
                </a:solidFill>
                <a:effectLst>
                  <a:outerShdw blurRad="38100" dist="38100" dir="2700000" algn="tl">
                    <a:srgbClr val="000000">
                      <a:alpha val="43137"/>
                    </a:srgbClr>
                  </a:outerShdw>
                </a:effectLst>
                <a:latin typeface="+mn-lt"/>
                <a:cs typeface="+mn-cs"/>
              </a:rPr>
              <a:t>KEMENTERIAN PELAJARAN MALAYSIA</a:t>
            </a:r>
          </a:p>
        </p:txBody>
      </p:sp>
      <p:sp>
        <p:nvSpPr>
          <p:cNvPr id="3075" name="Title 1"/>
          <p:cNvSpPr>
            <a:spLocks noGrp="1"/>
          </p:cNvSpPr>
          <p:nvPr>
            <p:ph type="ctrTitle"/>
          </p:nvPr>
        </p:nvSpPr>
        <p:spPr>
          <a:xfrm>
            <a:off x="533400" y="381000"/>
            <a:ext cx="8001000" cy="1752600"/>
          </a:xfrm>
        </p:spPr>
        <p:txBody>
          <a:bodyPr/>
          <a:lstStyle/>
          <a:p>
            <a:pPr eaLnBrk="1" hangingPunct="1"/>
            <a:r>
              <a:rPr lang="en-US" sz="6600" smtClean="0"/>
              <a:t>KURIKULUM ABAD 21</a:t>
            </a:r>
          </a:p>
        </p:txBody>
      </p:sp>
      <p:pic>
        <p:nvPicPr>
          <p:cNvPr id="3076" name="Picture 2" descr="http://www.21stcenturyschools.com/Toddler_laptop.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rot="179703">
            <a:off x="5943600" y="3657600"/>
            <a:ext cx="3008313" cy="2790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EC9468A-E8B6-470F-9652-0A2B30DDAE66}" type="slidenum">
              <a:rPr lang="en-US"/>
              <a:pPr>
                <a:defRPr/>
              </a:pPr>
              <a:t>10</a:t>
            </a:fld>
            <a:endParaRPr lang="en-US"/>
          </a:p>
        </p:txBody>
      </p:sp>
      <p:pic>
        <p:nvPicPr>
          <p:cNvPr id="11267" name="Picture 2" descr="NewHire Skills"/>
          <p:cNvPicPr>
            <a:picLocks noChangeAspect="1" noChangeArrowheads="1"/>
          </p:cNvPicPr>
          <p:nvPr/>
        </p:nvPicPr>
        <p:blipFill>
          <a:blip r:embed="rId3" cstate="print"/>
          <a:srcRect/>
          <a:stretch>
            <a:fillRect/>
          </a:stretch>
        </p:blipFill>
        <p:spPr bwMode="auto">
          <a:xfrm>
            <a:off x="228600" y="228600"/>
            <a:ext cx="8686800" cy="5729288"/>
          </a:xfrm>
          <a:prstGeom prst="rect">
            <a:avLst/>
          </a:prstGeom>
          <a:noFill/>
          <a:ln w="9525">
            <a:noFill/>
            <a:miter lim="800000"/>
            <a:headEnd/>
            <a:tailEnd/>
          </a:ln>
        </p:spPr>
      </p:pic>
      <p:sp>
        <p:nvSpPr>
          <p:cNvPr id="11268" name="Text Box 3"/>
          <p:cNvSpPr txBox="1">
            <a:spLocks noChangeArrowheads="1"/>
          </p:cNvSpPr>
          <p:nvPr/>
        </p:nvSpPr>
        <p:spPr bwMode="auto">
          <a:xfrm>
            <a:off x="1239838" y="6115050"/>
            <a:ext cx="6584950" cy="628650"/>
          </a:xfrm>
          <a:prstGeom prst="rect">
            <a:avLst/>
          </a:prstGeom>
          <a:noFill/>
          <a:ln w="12700">
            <a:noFill/>
            <a:miter lim="800000"/>
            <a:headEnd/>
            <a:tailEnd/>
          </a:ln>
        </p:spPr>
        <p:txBody>
          <a:bodyPr lIns="90482" tIns="44447" rIns="90482" bIns="44447">
            <a:spAutoFit/>
          </a:bodyPr>
          <a:lstStyle/>
          <a:p>
            <a:pPr eaLnBrk="0" hangingPunct="0">
              <a:spcBef>
                <a:spcPct val="50000"/>
              </a:spcBef>
            </a:pPr>
            <a:r>
              <a:rPr lang="en-US" sz="1400" b="1" i="1">
                <a:solidFill>
                  <a:schemeClr val="tx2"/>
                </a:solidFill>
                <a:latin typeface="Calibri" pitchFamily="34" charset="0"/>
              </a:rPr>
              <a:t>Job Outlook 2002,</a:t>
            </a:r>
            <a:r>
              <a:rPr lang="en-US" sz="1400" b="1">
                <a:solidFill>
                  <a:schemeClr val="tx2"/>
                </a:solidFill>
                <a:latin typeface="Calibri" pitchFamily="34" charset="0"/>
              </a:rPr>
              <a:t> National Association of Colleges and Employers (NACE)</a:t>
            </a:r>
          </a:p>
          <a:p>
            <a:pPr eaLnBrk="0" hangingPunct="0">
              <a:spcBef>
                <a:spcPct val="50000"/>
              </a:spcBef>
            </a:pPr>
            <a:endParaRPr lang="en-US" sz="1400" b="1">
              <a:solidFill>
                <a:schemeClr val="tx2"/>
              </a:solidFill>
              <a:latin typeface="Calibri"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42938" y="71438"/>
            <a:ext cx="7500937" cy="857250"/>
          </a:xfrm>
          <a:prstGeom prst="rect">
            <a:avLst/>
          </a:prstGeom>
        </p:spPr>
        <p:txBody>
          <a:bodyPr/>
          <a:lstStyle/>
          <a:p>
            <a:pPr algn="ctr" fontAlgn="auto">
              <a:spcAft>
                <a:spcPts val="0"/>
              </a:spcAft>
              <a:defRPr/>
            </a:pPr>
            <a:r>
              <a:rPr lang="en-US" sz="4400" b="1" dirty="0" err="1">
                <a:latin typeface="+mj-lt"/>
                <a:ea typeface="+mj-ea"/>
                <a:cs typeface="+mj-cs"/>
              </a:rPr>
              <a:t>Pembelajaran</a:t>
            </a:r>
            <a:r>
              <a:rPr lang="en-US" sz="4400" b="1" dirty="0">
                <a:latin typeface="+mj-lt"/>
                <a:ea typeface="+mj-ea"/>
                <a:cs typeface="+mj-cs"/>
              </a:rPr>
              <a:t> </a:t>
            </a:r>
            <a:r>
              <a:rPr lang="en-US" sz="4400" b="1" dirty="0" err="1">
                <a:latin typeface="+mj-lt"/>
                <a:ea typeface="+mj-ea"/>
                <a:cs typeface="+mj-cs"/>
              </a:rPr>
              <a:t>abad</a:t>
            </a:r>
            <a:r>
              <a:rPr lang="en-US" sz="4400" b="1" dirty="0">
                <a:latin typeface="+mj-lt"/>
                <a:ea typeface="+mj-ea"/>
                <a:cs typeface="+mj-cs"/>
              </a:rPr>
              <a:t> ke-20</a:t>
            </a:r>
          </a:p>
        </p:txBody>
      </p:sp>
      <p:grpSp>
        <p:nvGrpSpPr>
          <p:cNvPr id="12291" name="Group 8"/>
          <p:cNvGrpSpPr>
            <a:grpSpLocks/>
          </p:cNvGrpSpPr>
          <p:nvPr/>
        </p:nvGrpSpPr>
        <p:grpSpPr bwMode="auto">
          <a:xfrm>
            <a:off x="1066800" y="4800600"/>
            <a:ext cx="7239000" cy="1524000"/>
            <a:chOff x="624" y="2880"/>
            <a:chExt cx="4560" cy="960"/>
          </a:xfrm>
        </p:grpSpPr>
        <p:sp>
          <p:nvSpPr>
            <p:cNvPr id="12293" name="AutoShape 3"/>
            <p:cNvSpPr>
              <a:spLocks noChangeArrowheads="1"/>
            </p:cNvSpPr>
            <p:nvPr/>
          </p:nvSpPr>
          <p:spPr bwMode="auto">
            <a:xfrm>
              <a:off x="2352" y="3216"/>
              <a:ext cx="864" cy="624"/>
            </a:xfrm>
            <a:prstGeom prst="triangle">
              <a:avLst>
                <a:gd name="adj" fmla="val 50000"/>
              </a:avLst>
            </a:prstGeom>
            <a:solidFill>
              <a:srgbClr val="6600CC"/>
            </a:solidFill>
            <a:ln w="9525">
              <a:solidFill>
                <a:schemeClr val="tx1"/>
              </a:solidFill>
              <a:miter lim="800000"/>
              <a:headEnd/>
              <a:tailEnd/>
            </a:ln>
          </p:spPr>
          <p:txBody>
            <a:bodyPr wrap="none" lIns="82296" tIns="41148" rIns="82296" bIns="41148" anchor="ctr"/>
            <a:lstStyle/>
            <a:p>
              <a:endParaRPr lang="ms-MY">
                <a:latin typeface="Calibri" pitchFamily="34" charset="0"/>
              </a:endParaRPr>
            </a:p>
          </p:txBody>
        </p:sp>
        <p:sp>
          <p:nvSpPr>
            <p:cNvPr id="12294" name="Line 4"/>
            <p:cNvSpPr>
              <a:spLocks noChangeShapeType="1"/>
            </p:cNvSpPr>
            <p:nvPr/>
          </p:nvSpPr>
          <p:spPr bwMode="auto">
            <a:xfrm flipV="1">
              <a:off x="624" y="2880"/>
              <a:ext cx="4560" cy="672"/>
            </a:xfrm>
            <a:prstGeom prst="line">
              <a:avLst/>
            </a:prstGeom>
            <a:noFill/>
            <a:ln w="28575">
              <a:solidFill>
                <a:schemeClr val="tx1"/>
              </a:solidFill>
              <a:round/>
              <a:headEnd/>
              <a:tailEnd/>
            </a:ln>
          </p:spPr>
          <p:txBody>
            <a:bodyPr lIns="82296" tIns="41148" rIns="82296" bIns="41148"/>
            <a:lstStyle/>
            <a:p>
              <a:endParaRPr lang="en-US"/>
            </a:p>
          </p:txBody>
        </p:sp>
      </p:grpSp>
      <p:sp>
        <p:nvSpPr>
          <p:cNvPr id="12292" name="Text Box 5"/>
          <p:cNvSpPr txBox="1">
            <a:spLocks noChangeArrowheads="1"/>
          </p:cNvSpPr>
          <p:nvPr/>
        </p:nvSpPr>
        <p:spPr bwMode="auto">
          <a:xfrm>
            <a:off x="1127125" y="1828800"/>
            <a:ext cx="2984500" cy="3478213"/>
          </a:xfrm>
          <a:prstGeom prst="rect">
            <a:avLst/>
          </a:prstGeom>
          <a:noFill/>
          <a:ln w="9525">
            <a:noFill/>
            <a:miter lim="800000"/>
            <a:headEnd/>
            <a:tailEnd/>
          </a:ln>
        </p:spPr>
        <p:txBody>
          <a:bodyPr wrap="none" lIns="91439" tIns="45719" rIns="91439" bIns="45719">
            <a:spAutoFit/>
          </a:bodyPr>
          <a:lstStyle/>
          <a:p>
            <a:r>
              <a:rPr lang="en-US" sz="2000">
                <a:solidFill>
                  <a:srgbClr val="FF0000"/>
                </a:solidFill>
                <a:latin typeface="Verdana" pitchFamily="34" charset="0"/>
                <a:cs typeface="Times New Roman" pitchFamily="18" charset="0"/>
              </a:rPr>
              <a:t>Dipimpin guru</a:t>
            </a:r>
          </a:p>
          <a:p>
            <a:r>
              <a:rPr lang="en-US" sz="2000">
                <a:solidFill>
                  <a:srgbClr val="FF0000"/>
                </a:solidFill>
                <a:latin typeface="Verdana" pitchFamily="34" charset="0"/>
                <a:cs typeface="Times New Roman" pitchFamily="18" charset="0"/>
              </a:rPr>
              <a:t>Arahan langsung</a:t>
            </a:r>
          </a:p>
          <a:p>
            <a:r>
              <a:rPr lang="en-US" sz="2000">
                <a:solidFill>
                  <a:srgbClr val="FF0000"/>
                </a:solidFill>
                <a:latin typeface="Verdana" pitchFamily="34" charset="0"/>
                <a:cs typeface="Times New Roman" pitchFamily="18" charset="0"/>
              </a:rPr>
              <a:t>Pengetahuan </a:t>
            </a:r>
          </a:p>
          <a:p>
            <a:r>
              <a:rPr lang="en-US" sz="2000">
                <a:solidFill>
                  <a:srgbClr val="FF0000"/>
                </a:solidFill>
                <a:latin typeface="Verdana" pitchFamily="34" charset="0"/>
                <a:cs typeface="Times New Roman" pitchFamily="18" charset="0"/>
              </a:rPr>
              <a:t>Kandungan </a:t>
            </a:r>
          </a:p>
          <a:p>
            <a:r>
              <a:rPr lang="en-US" sz="2000">
                <a:solidFill>
                  <a:srgbClr val="FF0000"/>
                </a:solidFill>
                <a:latin typeface="Verdana" pitchFamily="34" charset="0"/>
                <a:cs typeface="Times New Roman" pitchFamily="18" charset="0"/>
              </a:rPr>
              <a:t>Kemahiran asas</a:t>
            </a:r>
          </a:p>
          <a:p>
            <a:r>
              <a:rPr lang="en-US" sz="2000">
                <a:solidFill>
                  <a:srgbClr val="FF0000"/>
                </a:solidFill>
                <a:latin typeface="Verdana" pitchFamily="34" charset="0"/>
                <a:cs typeface="Times New Roman" pitchFamily="18" charset="0"/>
              </a:rPr>
              <a:t>Teori </a:t>
            </a:r>
          </a:p>
          <a:p>
            <a:r>
              <a:rPr lang="en-US" sz="2000">
                <a:solidFill>
                  <a:srgbClr val="FF0000"/>
                </a:solidFill>
                <a:latin typeface="Verdana" pitchFamily="34" charset="0"/>
                <a:cs typeface="Times New Roman" pitchFamily="18" charset="0"/>
              </a:rPr>
              <a:t>Kurikulum </a:t>
            </a:r>
          </a:p>
          <a:p>
            <a:r>
              <a:rPr lang="en-US" sz="2000">
                <a:solidFill>
                  <a:srgbClr val="FF0000"/>
                </a:solidFill>
                <a:latin typeface="Verdana" pitchFamily="34" charset="0"/>
                <a:cs typeface="Times New Roman" pitchFamily="18" charset="0"/>
              </a:rPr>
              <a:t>Individu</a:t>
            </a:r>
          </a:p>
          <a:p>
            <a:r>
              <a:rPr lang="en-US" sz="2000">
                <a:solidFill>
                  <a:srgbClr val="FF0000"/>
                </a:solidFill>
                <a:latin typeface="Verdana" pitchFamily="34" charset="0"/>
                <a:cs typeface="Times New Roman" pitchFamily="18" charset="0"/>
              </a:rPr>
              <a:t>Bilik darjah</a:t>
            </a:r>
          </a:p>
          <a:p>
            <a:r>
              <a:rPr lang="en-US" sz="2000">
                <a:solidFill>
                  <a:srgbClr val="FF0000"/>
                </a:solidFill>
                <a:latin typeface="Verdana" pitchFamily="34" charset="0"/>
                <a:cs typeface="Times New Roman" pitchFamily="18" charset="0"/>
              </a:rPr>
              <a:t>Pentaksiran sumatif</a:t>
            </a:r>
          </a:p>
          <a:p>
            <a:r>
              <a:rPr lang="en-US" sz="2000">
                <a:solidFill>
                  <a:srgbClr val="FF0000"/>
                </a:solidFill>
                <a:latin typeface="Verdana" pitchFamily="34" charset="0"/>
                <a:cs typeface="Times New Roman" pitchFamily="18" charset="0"/>
              </a:rPr>
              <a:t>Belajar untuk sekolah</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85725" y="71438"/>
            <a:ext cx="7772400" cy="1143000"/>
          </a:xfrm>
          <a:prstGeom prst="rect">
            <a:avLst/>
          </a:prstGeom>
        </p:spPr>
        <p:txBody>
          <a:bodyPr/>
          <a:lstStyle/>
          <a:p>
            <a:pPr algn="ctr" fontAlgn="auto">
              <a:spcAft>
                <a:spcPts val="0"/>
              </a:spcAft>
              <a:defRPr/>
            </a:pPr>
            <a:r>
              <a:rPr lang="en-US" sz="4400" b="1" dirty="0" err="1">
                <a:latin typeface="+mj-lt"/>
                <a:ea typeface="+mj-ea"/>
                <a:cs typeface="+mj-cs"/>
              </a:rPr>
              <a:t>Pembelajaran</a:t>
            </a:r>
            <a:r>
              <a:rPr lang="en-US" sz="4400" b="1" dirty="0">
                <a:latin typeface="+mj-lt"/>
                <a:ea typeface="+mj-ea"/>
                <a:cs typeface="+mj-cs"/>
              </a:rPr>
              <a:t> </a:t>
            </a:r>
            <a:r>
              <a:rPr lang="en-US" sz="4400" b="1" dirty="0" err="1">
                <a:latin typeface="+mj-lt"/>
                <a:ea typeface="+mj-ea"/>
                <a:cs typeface="+mj-cs"/>
              </a:rPr>
              <a:t>abad</a:t>
            </a:r>
            <a:r>
              <a:rPr lang="en-US" sz="4400" b="1" dirty="0">
                <a:latin typeface="+mj-lt"/>
                <a:ea typeface="+mj-ea"/>
                <a:cs typeface="+mj-cs"/>
              </a:rPr>
              <a:t> ke-21</a:t>
            </a:r>
            <a:endParaRPr lang="en-US" sz="4400" dirty="0">
              <a:latin typeface="+mj-lt"/>
              <a:ea typeface="+mj-ea"/>
              <a:cs typeface="+mj-cs"/>
            </a:endParaRPr>
          </a:p>
        </p:txBody>
      </p:sp>
      <p:sp>
        <p:nvSpPr>
          <p:cNvPr id="13315" name="AutoShape 3"/>
          <p:cNvSpPr>
            <a:spLocks noChangeArrowheads="1"/>
          </p:cNvSpPr>
          <p:nvPr/>
        </p:nvSpPr>
        <p:spPr bwMode="auto">
          <a:xfrm>
            <a:off x="4191000" y="5105400"/>
            <a:ext cx="1371600" cy="990600"/>
          </a:xfrm>
          <a:prstGeom prst="triangle">
            <a:avLst>
              <a:gd name="adj" fmla="val 50000"/>
            </a:avLst>
          </a:prstGeom>
          <a:solidFill>
            <a:srgbClr val="6600CC"/>
          </a:solidFill>
          <a:ln w="9525">
            <a:solidFill>
              <a:schemeClr val="tx1"/>
            </a:solidFill>
            <a:miter lim="800000"/>
            <a:headEnd/>
            <a:tailEnd/>
          </a:ln>
        </p:spPr>
        <p:txBody>
          <a:bodyPr wrap="none" lIns="82296" tIns="41148" rIns="82296" bIns="41148" anchor="ctr"/>
          <a:lstStyle/>
          <a:p>
            <a:endParaRPr lang="ms-MY">
              <a:latin typeface="Calibri" pitchFamily="34" charset="0"/>
            </a:endParaRPr>
          </a:p>
        </p:txBody>
      </p:sp>
      <p:sp>
        <p:nvSpPr>
          <p:cNvPr id="4" name="Text Box 5"/>
          <p:cNvSpPr txBox="1">
            <a:spLocks noChangeArrowheads="1"/>
          </p:cNvSpPr>
          <p:nvPr/>
        </p:nvSpPr>
        <p:spPr bwMode="auto">
          <a:xfrm>
            <a:off x="1127125" y="1600200"/>
            <a:ext cx="2984500" cy="3478213"/>
          </a:xfrm>
          <a:prstGeom prst="rect">
            <a:avLst/>
          </a:prstGeom>
          <a:solidFill>
            <a:schemeClr val="accent1">
              <a:lumMod val="75000"/>
            </a:schemeClr>
          </a:solidFill>
          <a:ln w="9525">
            <a:solidFill>
              <a:schemeClr val="tx1"/>
            </a:solidFill>
            <a:miter lim="800000"/>
            <a:headEnd/>
            <a:tailEnd/>
          </a:ln>
          <a:effectLst/>
        </p:spPr>
        <p:txBody>
          <a:bodyPr wrap="none" lIns="91439" tIns="45719" rIns="91439" bIns="45719">
            <a:spAutoFit/>
          </a:bodyPr>
          <a:lstStyle/>
          <a:p>
            <a:pPr fontAlgn="auto">
              <a:spcBef>
                <a:spcPts val="0"/>
              </a:spcBef>
              <a:spcAft>
                <a:spcPts val="0"/>
              </a:spcAft>
              <a:defRPr/>
            </a:pPr>
            <a:r>
              <a:rPr lang="en-US" sz="2000" dirty="0">
                <a:solidFill>
                  <a:schemeClr val="bg1"/>
                </a:solidFill>
                <a:latin typeface="Verdana" pitchFamily="34" charset="0"/>
                <a:cs typeface="Times New Roman" pitchFamily="18" charset="0"/>
              </a:rPr>
              <a:t>Dipimpin guru</a:t>
            </a:r>
          </a:p>
          <a:p>
            <a:pPr fontAlgn="auto">
              <a:spcBef>
                <a:spcPts val="0"/>
              </a:spcBef>
              <a:spcAft>
                <a:spcPts val="0"/>
              </a:spcAft>
              <a:defRPr/>
            </a:pPr>
            <a:r>
              <a:rPr lang="en-US" sz="2000" dirty="0">
                <a:solidFill>
                  <a:schemeClr val="bg1"/>
                </a:solidFill>
                <a:latin typeface="Verdana" pitchFamily="34" charset="0"/>
                <a:cs typeface="Times New Roman" pitchFamily="18" charset="0"/>
              </a:rPr>
              <a:t>Arahan langsung</a:t>
            </a:r>
          </a:p>
          <a:p>
            <a:pPr fontAlgn="auto">
              <a:spcBef>
                <a:spcPts val="0"/>
              </a:spcBef>
              <a:spcAft>
                <a:spcPts val="0"/>
              </a:spcAft>
              <a:defRPr/>
            </a:pPr>
            <a:r>
              <a:rPr lang="en-US" sz="2000" dirty="0">
                <a:solidFill>
                  <a:schemeClr val="bg1"/>
                </a:solidFill>
                <a:latin typeface="Verdana" pitchFamily="34" charset="0"/>
                <a:cs typeface="Times New Roman" pitchFamily="18" charset="0"/>
              </a:rPr>
              <a:t>Pengetahuan </a:t>
            </a:r>
          </a:p>
          <a:p>
            <a:pPr fontAlgn="auto">
              <a:spcBef>
                <a:spcPts val="0"/>
              </a:spcBef>
              <a:spcAft>
                <a:spcPts val="0"/>
              </a:spcAft>
              <a:defRPr/>
            </a:pPr>
            <a:r>
              <a:rPr lang="en-US" sz="2000" dirty="0">
                <a:solidFill>
                  <a:schemeClr val="bg1"/>
                </a:solidFill>
                <a:latin typeface="Verdana" pitchFamily="34" charset="0"/>
                <a:cs typeface="Times New Roman" pitchFamily="18" charset="0"/>
              </a:rPr>
              <a:t>Kandungan </a:t>
            </a:r>
          </a:p>
          <a:p>
            <a:pPr fontAlgn="auto">
              <a:spcBef>
                <a:spcPts val="0"/>
              </a:spcBef>
              <a:spcAft>
                <a:spcPts val="0"/>
              </a:spcAft>
              <a:defRPr/>
            </a:pPr>
            <a:r>
              <a:rPr lang="en-US" sz="2000" dirty="0">
                <a:solidFill>
                  <a:schemeClr val="bg1"/>
                </a:solidFill>
                <a:latin typeface="Verdana" pitchFamily="34" charset="0"/>
                <a:cs typeface="Times New Roman" pitchFamily="18" charset="0"/>
              </a:rPr>
              <a:t>Kemahiran asas</a:t>
            </a:r>
          </a:p>
          <a:p>
            <a:pPr fontAlgn="auto">
              <a:spcBef>
                <a:spcPts val="0"/>
              </a:spcBef>
              <a:spcAft>
                <a:spcPts val="0"/>
              </a:spcAft>
              <a:defRPr/>
            </a:pPr>
            <a:r>
              <a:rPr lang="en-US" sz="2000" dirty="0">
                <a:solidFill>
                  <a:schemeClr val="bg1"/>
                </a:solidFill>
                <a:latin typeface="Verdana" pitchFamily="34" charset="0"/>
                <a:cs typeface="Times New Roman" pitchFamily="18" charset="0"/>
              </a:rPr>
              <a:t>Teori </a:t>
            </a:r>
          </a:p>
          <a:p>
            <a:pPr fontAlgn="auto">
              <a:spcBef>
                <a:spcPts val="0"/>
              </a:spcBef>
              <a:spcAft>
                <a:spcPts val="0"/>
              </a:spcAft>
              <a:defRPr/>
            </a:pPr>
            <a:r>
              <a:rPr lang="en-US" sz="2000" dirty="0">
                <a:solidFill>
                  <a:schemeClr val="bg1"/>
                </a:solidFill>
                <a:latin typeface="Verdana" pitchFamily="34" charset="0"/>
                <a:cs typeface="Times New Roman" pitchFamily="18" charset="0"/>
              </a:rPr>
              <a:t>Kurikulum </a:t>
            </a:r>
          </a:p>
          <a:p>
            <a:pPr fontAlgn="auto">
              <a:spcBef>
                <a:spcPts val="0"/>
              </a:spcBef>
              <a:spcAft>
                <a:spcPts val="0"/>
              </a:spcAft>
              <a:defRPr/>
            </a:pPr>
            <a:r>
              <a:rPr lang="en-US" sz="2000" dirty="0">
                <a:solidFill>
                  <a:schemeClr val="bg1"/>
                </a:solidFill>
                <a:latin typeface="Verdana" pitchFamily="34" charset="0"/>
                <a:cs typeface="Times New Roman" pitchFamily="18" charset="0"/>
              </a:rPr>
              <a:t>Individu</a:t>
            </a:r>
          </a:p>
          <a:p>
            <a:pPr fontAlgn="auto">
              <a:spcBef>
                <a:spcPts val="0"/>
              </a:spcBef>
              <a:spcAft>
                <a:spcPts val="0"/>
              </a:spcAft>
              <a:defRPr/>
            </a:pPr>
            <a:r>
              <a:rPr lang="en-US" sz="2000" dirty="0">
                <a:solidFill>
                  <a:schemeClr val="bg1"/>
                </a:solidFill>
                <a:latin typeface="Verdana" pitchFamily="34" charset="0"/>
                <a:cs typeface="Times New Roman" pitchFamily="18" charset="0"/>
              </a:rPr>
              <a:t>Bilik darjah</a:t>
            </a:r>
          </a:p>
          <a:p>
            <a:pPr fontAlgn="auto">
              <a:spcBef>
                <a:spcPts val="0"/>
              </a:spcBef>
              <a:spcAft>
                <a:spcPts val="0"/>
              </a:spcAft>
              <a:defRPr/>
            </a:pPr>
            <a:r>
              <a:rPr lang="en-US" sz="2000" dirty="0">
                <a:solidFill>
                  <a:schemeClr val="bg1"/>
                </a:solidFill>
                <a:latin typeface="Verdana" pitchFamily="34" charset="0"/>
                <a:cs typeface="Times New Roman" pitchFamily="18" charset="0"/>
              </a:rPr>
              <a:t>Pentaksiran </a:t>
            </a:r>
            <a:r>
              <a:rPr lang="en-US" sz="2000" dirty="0" err="1">
                <a:solidFill>
                  <a:schemeClr val="bg1"/>
                </a:solidFill>
                <a:latin typeface="Verdana" pitchFamily="34" charset="0"/>
                <a:cs typeface="Times New Roman" pitchFamily="18" charset="0"/>
              </a:rPr>
              <a:t>sumatif</a:t>
            </a:r>
            <a:endParaRPr lang="en-US" sz="2000" dirty="0">
              <a:solidFill>
                <a:schemeClr val="bg1"/>
              </a:solidFill>
              <a:latin typeface="Verdana" pitchFamily="34" charset="0"/>
              <a:cs typeface="Times New Roman" pitchFamily="18" charset="0"/>
            </a:endParaRPr>
          </a:p>
          <a:p>
            <a:pPr fontAlgn="auto">
              <a:spcBef>
                <a:spcPts val="0"/>
              </a:spcBef>
              <a:spcAft>
                <a:spcPts val="0"/>
              </a:spcAft>
              <a:defRPr/>
            </a:pPr>
            <a:r>
              <a:rPr lang="en-US" sz="2000" dirty="0">
                <a:solidFill>
                  <a:schemeClr val="bg1"/>
                </a:solidFill>
                <a:latin typeface="Verdana" pitchFamily="34" charset="0"/>
                <a:cs typeface="Times New Roman" pitchFamily="18" charset="0"/>
              </a:rPr>
              <a:t>Belajar untuk sekolah</a:t>
            </a:r>
          </a:p>
        </p:txBody>
      </p:sp>
      <p:sp>
        <p:nvSpPr>
          <p:cNvPr id="5" name="Text Box 6"/>
          <p:cNvSpPr txBox="1">
            <a:spLocks noChangeArrowheads="1"/>
          </p:cNvSpPr>
          <p:nvPr/>
        </p:nvSpPr>
        <p:spPr bwMode="auto">
          <a:xfrm>
            <a:off x="5191125" y="1600200"/>
            <a:ext cx="3571875" cy="3478213"/>
          </a:xfrm>
          <a:prstGeom prst="rect">
            <a:avLst/>
          </a:prstGeom>
          <a:solidFill>
            <a:schemeClr val="accent3">
              <a:lumMod val="75000"/>
            </a:schemeClr>
          </a:solidFill>
          <a:ln w="9525">
            <a:solidFill>
              <a:schemeClr val="tx1"/>
            </a:solidFill>
            <a:miter lim="800000"/>
            <a:headEnd/>
            <a:tailEnd/>
          </a:ln>
          <a:effectLst/>
        </p:spPr>
        <p:txBody>
          <a:bodyPr lIns="91439" tIns="45719" rIns="91439" bIns="45719">
            <a:spAutoFit/>
          </a:bodyPr>
          <a:lstStyle/>
          <a:p>
            <a:pPr fontAlgn="auto">
              <a:spcBef>
                <a:spcPts val="0"/>
              </a:spcBef>
              <a:spcAft>
                <a:spcPts val="0"/>
              </a:spcAft>
              <a:defRPr/>
            </a:pPr>
            <a:r>
              <a:rPr lang="en-US" sz="2000" dirty="0">
                <a:solidFill>
                  <a:schemeClr val="bg1"/>
                </a:solidFill>
                <a:latin typeface="Verdana" pitchFamily="34" charset="0"/>
                <a:cs typeface="Times New Roman" pitchFamily="18" charset="0"/>
              </a:rPr>
              <a:t>Berasaskan murid</a:t>
            </a:r>
          </a:p>
          <a:p>
            <a:pPr fontAlgn="auto">
              <a:spcBef>
                <a:spcPts val="0"/>
              </a:spcBef>
              <a:spcAft>
                <a:spcPts val="0"/>
              </a:spcAft>
              <a:defRPr/>
            </a:pPr>
            <a:r>
              <a:rPr lang="en-US" sz="2000" dirty="0">
                <a:solidFill>
                  <a:schemeClr val="bg1"/>
                </a:solidFill>
                <a:latin typeface="Verdana" pitchFamily="34" charset="0"/>
                <a:cs typeface="Times New Roman" pitchFamily="18" charset="0"/>
              </a:rPr>
              <a:t>Pembelajaran kolaboratif</a:t>
            </a:r>
          </a:p>
          <a:p>
            <a:pPr fontAlgn="auto">
              <a:spcBef>
                <a:spcPts val="0"/>
              </a:spcBef>
              <a:spcAft>
                <a:spcPts val="0"/>
              </a:spcAft>
              <a:defRPr/>
            </a:pPr>
            <a:r>
              <a:rPr lang="en-US" sz="2000" dirty="0">
                <a:solidFill>
                  <a:schemeClr val="bg1"/>
                </a:solidFill>
                <a:latin typeface="Verdana" pitchFamily="34" charset="0"/>
                <a:cs typeface="Times New Roman" pitchFamily="18" charset="0"/>
              </a:rPr>
              <a:t>Kemahiran </a:t>
            </a:r>
          </a:p>
          <a:p>
            <a:pPr fontAlgn="auto">
              <a:spcBef>
                <a:spcPts val="0"/>
              </a:spcBef>
              <a:spcAft>
                <a:spcPts val="0"/>
              </a:spcAft>
              <a:defRPr/>
            </a:pPr>
            <a:r>
              <a:rPr lang="en-US" sz="2000" dirty="0">
                <a:solidFill>
                  <a:schemeClr val="bg1"/>
                </a:solidFill>
                <a:latin typeface="Verdana" pitchFamily="34" charset="0"/>
                <a:cs typeface="Times New Roman" pitchFamily="18" charset="0"/>
              </a:rPr>
              <a:t>Proses</a:t>
            </a:r>
          </a:p>
          <a:p>
            <a:pPr fontAlgn="auto">
              <a:spcBef>
                <a:spcPts val="0"/>
              </a:spcBef>
              <a:spcAft>
                <a:spcPts val="0"/>
              </a:spcAft>
              <a:defRPr/>
            </a:pPr>
            <a:r>
              <a:rPr lang="en-US" sz="2000" dirty="0">
                <a:solidFill>
                  <a:schemeClr val="bg1"/>
                </a:solidFill>
                <a:latin typeface="Verdana" pitchFamily="34" charset="0"/>
                <a:cs typeface="Times New Roman" pitchFamily="18" charset="0"/>
              </a:rPr>
              <a:t>Pemikiran Aras Tinggi</a:t>
            </a:r>
          </a:p>
          <a:p>
            <a:pPr fontAlgn="auto">
              <a:spcBef>
                <a:spcPts val="0"/>
              </a:spcBef>
              <a:spcAft>
                <a:spcPts val="0"/>
              </a:spcAft>
              <a:defRPr/>
            </a:pPr>
            <a:r>
              <a:rPr lang="en-US" sz="2000" dirty="0">
                <a:solidFill>
                  <a:schemeClr val="bg1"/>
                </a:solidFill>
                <a:latin typeface="Verdana" pitchFamily="34" charset="0"/>
                <a:cs typeface="Times New Roman" pitchFamily="18" charset="0"/>
              </a:rPr>
              <a:t>Praktikal</a:t>
            </a:r>
          </a:p>
          <a:p>
            <a:pPr fontAlgn="auto">
              <a:spcBef>
                <a:spcPts val="0"/>
              </a:spcBef>
              <a:spcAft>
                <a:spcPts val="0"/>
              </a:spcAft>
              <a:defRPr/>
            </a:pPr>
            <a:r>
              <a:rPr lang="en-US" sz="2000" dirty="0">
                <a:solidFill>
                  <a:schemeClr val="bg1"/>
                </a:solidFill>
                <a:latin typeface="Verdana" pitchFamily="34" charset="0"/>
                <a:cs typeface="Times New Roman" pitchFamily="18" charset="0"/>
              </a:rPr>
              <a:t>Kemahiran hidup</a:t>
            </a:r>
          </a:p>
          <a:p>
            <a:pPr fontAlgn="auto">
              <a:spcBef>
                <a:spcPts val="0"/>
              </a:spcBef>
              <a:spcAft>
                <a:spcPts val="0"/>
              </a:spcAft>
              <a:defRPr/>
            </a:pPr>
            <a:r>
              <a:rPr lang="en-US" sz="2000" dirty="0">
                <a:solidFill>
                  <a:schemeClr val="bg1"/>
                </a:solidFill>
                <a:latin typeface="Verdana" pitchFamily="34" charset="0"/>
                <a:cs typeface="Times New Roman" pitchFamily="18" charset="0"/>
              </a:rPr>
              <a:t>Berkumpulan </a:t>
            </a:r>
          </a:p>
          <a:p>
            <a:pPr fontAlgn="auto">
              <a:spcBef>
                <a:spcPts val="0"/>
              </a:spcBef>
              <a:spcAft>
                <a:spcPts val="0"/>
              </a:spcAft>
              <a:defRPr/>
            </a:pPr>
            <a:r>
              <a:rPr lang="en-US" sz="2000" dirty="0">
                <a:solidFill>
                  <a:schemeClr val="bg1"/>
                </a:solidFill>
                <a:latin typeface="Verdana" pitchFamily="34" charset="0"/>
                <a:cs typeface="Times New Roman" pitchFamily="18" charset="0"/>
              </a:rPr>
              <a:t>Komuniti </a:t>
            </a:r>
          </a:p>
          <a:p>
            <a:pPr fontAlgn="auto">
              <a:spcBef>
                <a:spcPts val="0"/>
              </a:spcBef>
              <a:spcAft>
                <a:spcPts val="0"/>
              </a:spcAft>
              <a:defRPr/>
            </a:pPr>
            <a:r>
              <a:rPr lang="en-US" sz="2000" dirty="0">
                <a:solidFill>
                  <a:schemeClr val="bg1"/>
                </a:solidFill>
                <a:latin typeface="Verdana" pitchFamily="34" charset="0"/>
                <a:cs typeface="Times New Roman" pitchFamily="18" charset="0"/>
              </a:rPr>
              <a:t>Pentaksiran formatif</a:t>
            </a:r>
          </a:p>
          <a:p>
            <a:pPr fontAlgn="auto">
              <a:spcBef>
                <a:spcPts val="0"/>
              </a:spcBef>
              <a:spcAft>
                <a:spcPts val="0"/>
              </a:spcAft>
              <a:defRPr/>
            </a:pPr>
            <a:r>
              <a:rPr lang="en-US" sz="2000" dirty="0">
                <a:solidFill>
                  <a:schemeClr val="bg1"/>
                </a:solidFill>
                <a:latin typeface="Verdana" pitchFamily="34" charset="0"/>
                <a:cs typeface="Times New Roman" pitchFamily="18" charset="0"/>
              </a:rPr>
              <a:t>Belajar untuk kehidupan</a:t>
            </a:r>
          </a:p>
        </p:txBody>
      </p:sp>
      <p:sp>
        <p:nvSpPr>
          <p:cNvPr id="6" name="Text Box 7"/>
          <p:cNvSpPr txBox="1">
            <a:spLocks noChangeArrowheads="1"/>
          </p:cNvSpPr>
          <p:nvPr/>
        </p:nvSpPr>
        <p:spPr bwMode="auto">
          <a:xfrm>
            <a:off x="3598863" y="5429250"/>
            <a:ext cx="2830512" cy="461963"/>
          </a:xfrm>
          <a:prstGeom prst="rect">
            <a:avLst/>
          </a:prstGeom>
          <a:noFill/>
          <a:ln w="9525">
            <a:noFill/>
            <a:miter lim="800000"/>
            <a:headEnd/>
            <a:tailEnd/>
          </a:ln>
          <a:effectLst/>
        </p:spPr>
        <p:txBody>
          <a:bodyPr wrap="none" lIns="91439" tIns="45719" rIns="91439" bIns="45719">
            <a:spAutoFit/>
          </a:bodyPr>
          <a:lstStyle/>
          <a:p>
            <a:pPr fontAlgn="auto">
              <a:spcBef>
                <a:spcPts val="0"/>
              </a:spcBef>
              <a:spcAft>
                <a:spcPts val="0"/>
              </a:spcAft>
              <a:defRPr/>
            </a:pPr>
            <a:r>
              <a:rPr lang="en-US" sz="2400" b="1" dirty="0">
                <a:solidFill>
                  <a:srgbClr val="FF0000"/>
                </a:solidFill>
                <a:effectLst>
                  <a:outerShdw blurRad="38100" dist="38100" dir="2700000" algn="tl">
                    <a:srgbClr val="C0C0C0"/>
                  </a:outerShdw>
                </a:effectLst>
                <a:latin typeface="Verdana" pitchFamily="34" charset="0"/>
                <a:cs typeface="Times New Roman" pitchFamily="18" charset="0"/>
              </a:rPr>
              <a:t>Keseimbangan </a:t>
            </a:r>
          </a:p>
        </p:txBody>
      </p:sp>
      <p:sp>
        <p:nvSpPr>
          <p:cNvPr id="13319" name="Line 4"/>
          <p:cNvSpPr>
            <a:spLocks noChangeShapeType="1"/>
          </p:cNvSpPr>
          <p:nvPr/>
        </p:nvSpPr>
        <p:spPr bwMode="auto">
          <a:xfrm>
            <a:off x="1066800" y="5100638"/>
            <a:ext cx="7696200" cy="4762"/>
          </a:xfrm>
          <a:prstGeom prst="line">
            <a:avLst/>
          </a:prstGeom>
          <a:noFill/>
          <a:ln w="28575">
            <a:solidFill>
              <a:schemeClr val="tx1"/>
            </a:solidFill>
            <a:round/>
            <a:headEnd/>
            <a:tailEnd/>
          </a:ln>
        </p:spPr>
        <p:txBody>
          <a:bodyPr lIns="82296" tIns="41148" rIns="82296" bIns="41148"/>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04800" y="762000"/>
            <a:ext cx="8534400" cy="4524375"/>
          </a:xfrm>
          <a:prstGeom prst="rect">
            <a:avLst/>
          </a:prstGeom>
          <a:noFill/>
          <a:ln w="9525">
            <a:noFill/>
            <a:miter lim="800000"/>
            <a:headEnd/>
            <a:tailEnd/>
          </a:ln>
        </p:spPr>
        <p:txBody>
          <a:bodyPr anchor="ctr">
            <a:spAutoFit/>
          </a:bodyPr>
          <a:lstStyle/>
          <a:p>
            <a:pPr indent="11113" eaLnBrk="0" fontAlgn="auto" hangingPunct="0">
              <a:lnSpc>
                <a:spcPct val="90000"/>
              </a:lnSpc>
              <a:spcBef>
                <a:spcPts val="0"/>
              </a:spcBef>
              <a:spcAft>
                <a:spcPts val="0"/>
              </a:spcAft>
              <a:defRPr/>
            </a:pPr>
            <a:r>
              <a:rPr lang="en-US" sz="3200" dirty="0">
                <a:solidFill>
                  <a:schemeClr val="tx1">
                    <a:lumMod val="95000"/>
                  </a:schemeClr>
                </a:solidFill>
                <a:latin typeface="Calibri" pitchFamily="34" charset="0"/>
                <a:cs typeface="Times New Roman" pitchFamily="18" charset="0"/>
              </a:rPr>
              <a:t>"schools will be laced with a </a:t>
            </a:r>
            <a:r>
              <a:rPr lang="en-US" sz="3200" dirty="0">
                <a:solidFill>
                  <a:srgbClr val="FF0000"/>
                </a:solidFill>
                <a:latin typeface="Calibri" pitchFamily="34" charset="0"/>
                <a:cs typeface="Times New Roman" pitchFamily="18" charset="0"/>
              </a:rPr>
              <a:t>"project-based curriculum for life, aimed at engaging students in addressing real-world problems, issues important to humanity, and questions that matter.</a:t>
            </a:r>
            <a:r>
              <a:rPr lang="en-US" sz="3200" dirty="0">
                <a:solidFill>
                  <a:schemeClr val="tx1">
                    <a:lumMod val="95000"/>
                  </a:schemeClr>
                </a:solidFill>
                <a:latin typeface="Calibri" pitchFamily="34" charset="0"/>
                <a:cs typeface="Times New Roman" pitchFamily="18" charset="0"/>
              </a:rPr>
              <a:t> The education they receive must enhance both their knowledge and creativity. At the same time, it should enable students to think, reason, make sound decisions, work as members of a team, and see the relationships among things they're learning in various subjects--across disciplines.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762000" y="304800"/>
            <a:ext cx="7962900" cy="5494338"/>
          </a:xfrm>
          <a:prstGeom prst="rect">
            <a:avLst/>
          </a:prstGeom>
          <a:noFill/>
          <a:ln w="9525">
            <a:noFill/>
            <a:miter lim="800000"/>
            <a:headEnd/>
            <a:tailEnd/>
          </a:ln>
        </p:spPr>
        <p:txBody>
          <a:bodyPr anchor="ctr">
            <a:spAutoFit/>
          </a:bodyPr>
          <a:lstStyle/>
          <a:p>
            <a:pPr indent="11113" algn="just" eaLnBrk="0" hangingPunct="0">
              <a:lnSpc>
                <a:spcPct val="90000"/>
              </a:lnSpc>
            </a:pPr>
            <a:r>
              <a:rPr lang="en-US" sz="3000">
                <a:latin typeface="Calibri" pitchFamily="34" charset="0"/>
                <a:cs typeface="Times New Roman" pitchFamily="18" charset="0"/>
              </a:rPr>
              <a:t>“sekolah harus menyediakan peluang pendidikan dengan </a:t>
            </a:r>
            <a:r>
              <a:rPr lang="en-US" sz="3000">
                <a:solidFill>
                  <a:srgbClr val="FF0000"/>
                </a:solidFill>
                <a:latin typeface="Calibri" pitchFamily="34" charset="0"/>
                <a:cs typeface="Times New Roman" pitchFamily="18" charset="0"/>
              </a:rPr>
              <a:t>kurikulum berasaskan projek yang autentik  dengan keadaan kehidupan sebenar, melibatkan murid menangani dan menyelesaikan masalah kehidupan sebenar serta isu yang penting dalam kehidupan sejagat. </a:t>
            </a:r>
            <a:r>
              <a:rPr lang="en-US" sz="3000">
                <a:latin typeface="Calibri" pitchFamily="34" charset="0"/>
                <a:cs typeface="Times New Roman" pitchFamily="18" charset="0"/>
              </a:rPr>
              <a:t>Pendidikan yang diberikan harus meningkatkan pengetahuan dan kreativiti murid dan pada masa yang sama membolehkan murid berfikir, menaakul, membuat keputusan yang bijak, bekerja sebagai ahli pasukan dan melihat perhubungan dan perkaitan antara ilmu yang dipelajari merentas kurikulum.”</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P21 RainbowWeb"/>
          <p:cNvPicPr>
            <a:picLocks noChangeAspect="1" noChangeArrowheads="1"/>
          </p:cNvPicPr>
          <p:nvPr/>
        </p:nvPicPr>
        <p:blipFill>
          <a:blip r:embed="rId2" cstate="print">
            <a:clrChange>
              <a:clrFrom>
                <a:srgbClr val="FFFFFF"/>
              </a:clrFrom>
              <a:clrTo>
                <a:srgbClr val="FFFFFF">
                  <a:alpha val="0"/>
                </a:srgbClr>
              </a:clrTo>
            </a:clrChange>
            <a:lum contrast="-6000"/>
          </a:blip>
          <a:srcRect/>
          <a:stretch>
            <a:fillRect/>
          </a:stretch>
        </p:blipFill>
        <p:spPr bwMode="auto">
          <a:xfrm>
            <a:off x="914400" y="1152525"/>
            <a:ext cx="7800975" cy="4714875"/>
          </a:xfrm>
          <a:prstGeom prst="rect">
            <a:avLst/>
          </a:prstGeom>
          <a:noFill/>
          <a:ln w="9525">
            <a:noFill/>
            <a:miter lim="800000"/>
            <a:headEnd/>
            <a:tailEnd/>
          </a:ln>
        </p:spPr>
      </p:pic>
      <p:sp>
        <p:nvSpPr>
          <p:cNvPr id="3" name="Text Box 3"/>
          <p:cNvSpPr txBox="1">
            <a:spLocks noChangeArrowheads="1"/>
          </p:cNvSpPr>
          <p:nvPr/>
        </p:nvSpPr>
        <p:spPr bwMode="auto">
          <a:xfrm>
            <a:off x="6929438" y="3667125"/>
            <a:ext cx="2143125" cy="1690688"/>
          </a:xfrm>
          <a:prstGeom prst="rect">
            <a:avLst/>
          </a:prstGeom>
          <a:solidFill>
            <a:srgbClr val="CCECFF"/>
          </a:solidFill>
          <a:ln w="9525">
            <a:solidFill>
              <a:srgbClr val="000000"/>
            </a:solidFill>
            <a:miter lim="800000"/>
            <a:headEnd/>
            <a:tailEnd/>
          </a:ln>
        </p:spPr>
        <p:txBody>
          <a:bodyPr/>
          <a:lstStyle/>
          <a:p>
            <a:pPr eaLnBrk="0" hangingPunct="0"/>
            <a:r>
              <a:rPr lang="en-US" sz="1400" b="1">
                <a:solidFill>
                  <a:srgbClr val="FF0000"/>
                </a:solidFill>
                <a:latin typeface="Calibri" pitchFamily="34" charset="0"/>
              </a:rPr>
              <a:t>Menggunakan teknologi untuk mengakses, mengurus, mengintegrasi dan menilai maklumat, menjana maklumat baru dan berkomunikasi dengan orang lain</a:t>
            </a:r>
          </a:p>
        </p:txBody>
      </p:sp>
      <p:sp>
        <p:nvSpPr>
          <p:cNvPr id="16388" name="Text Box 7"/>
          <p:cNvSpPr txBox="1">
            <a:spLocks noChangeArrowheads="1"/>
          </p:cNvSpPr>
          <p:nvPr/>
        </p:nvSpPr>
        <p:spPr bwMode="auto">
          <a:xfrm>
            <a:off x="2286000" y="2643188"/>
            <a:ext cx="857250" cy="646112"/>
          </a:xfrm>
          <a:prstGeom prst="rect">
            <a:avLst/>
          </a:prstGeom>
          <a:solidFill>
            <a:srgbClr val="BB012D"/>
          </a:solidFill>
          <a:ln w="9525">
            <a:noFill/>
            <a:miter lim="800000"/>
            <a:headEnd/>
            <a:tailEnd/>
          </a:ln>
        </p:spPr>
        <p:txBody>
          <a:bodyPr lIns="0" tIns="0" rIns="0" bIns="0">
            <a:spAutoFit/>
          </a:bodyPr>
          <a:lstStyle/>
          <a:p>
            <a:pPr algn="ctr" eaLnBrk="0" hangingPunct="0">
              <a:spcBef>
                <a:spcPct val="50000"/>
              </a:spcBef>
            </a:pPr>
            <a:r>
              <a:rPr lang="en-US" sz="1400" b="1">
                <a:solidFill>
                  <a:schemeClr val="bg1"/>
                </a:solidFill>
                <a:latin typeface="Calibri" pitchFamily="34" charset="0"/>
              </a:rPr>
              <a:t>Kemahiran hidup &amp; kerjaya</a:t>
            </a:r>
          </a:p>
        </p:txBody>
      </p:sp>
      <p:sp>
        <p:nvSpPr>
          <p:cNvPr id="16389" name="Text Box 8"/>
          <p:cNvSpPr txBox="1">
            <a:spLocks noChangeArrowheads="1"/>
          </p:cNvSpPr>
          <p:nvPr/>
        </p:nvSpPr>
        <p:spPr bwMode="auto">
          <a:xfrm>
            <a:off x="6429375" y="2714625"/>
            <a:ext cx="1071563" cy="846138"/>
          </a:xfrm>
          <a:prstGeom prst="rect">
            <a:avLst/>
          </a:prstGeom>
          <a:solidFill>
            <a:srgbClr val="5F4286"/>
          </a:solidFill>
          <a:ln w="9525">
            <a:noFill/>
            <a:miter lim="800000"/>
            <a:headEnd/>
            <a:tailEnd/>
          </a:ln>
        </p:spPr>
        <p:txBody>
          <a:bodyPr lIns="0" tIns="0" rIns="0" bIns="0">
            <a:spAutoFit/>
          </a:bodyPr>
          <a:lstStyle/>
          <a:p>
            <a:pPr algn="ctr" eaLnBrk="0" hangingPunct="0">
              <a:spcBef>
                <a:spcPct val="50000"/>
              </a:spcBef>
            </a:pPr>
            <a:r>
              <a:rPr lang="en-US" sz="1100" b="1">
                <a:solidFill>
                  <a:schemeClr val="bg1"/>
                </a:solidFill>
                <a:latin typeface="Calibri" pitchFamily="34" charset="0"/>
              </a:rPr>
              <a:t>Kemahiran Teknologi Maklumat, Komunikasi &amp; Media</a:t>
            </a:r>
          </a:p>
        </p:txBody>
      </p:sp>
      <p:sp>
        <p:nvSpPr>
          <p:cNvPr id="6" name="Text Box 9"/>
          <p:cNvSpPr txBox="1">
            <a:spLocks noChangeArrowheads="1"/>
          </p:cNvSpPr>
          <p:nvPr/>
        </p:nvSpPr>
        <p:spPr bwMode="auto">
          <a:xfrm>
            <a:off x="3657600" y="4419600"/>
            <a:ext cx="2209800" cy="4921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lIns="0" tIns="0" rIns="0" bIns="0">
            <a:spAutoFit/>
          </a:bodyPr>
          <a:lstStyle/>
          <a:p>
            <a:pPr algn="ctr" eaLnBrk="0" fontAlgn="auto" hangingPunct="0">
              <a:spcBef>
                <a:spcPct val="50000"/>
              </a:spcBef>
              <a:spcAft>
                <a:spcPts val="0"/>
              </a:spcAft>
              <a:defRPr/>
            </a:pPr>
            <a:r>
              <a:rPr lang="en-US" sz="1600" b="1" dirty="0"/>
              <a:t>Standard &amp;</a:t>
            </a:r>
            <a:br>
              <a:rPr lang="en-US" sz="1600" b="1" dirty="0"/>
            </a:br>
            <a:r>
              <a:rPr lang="en-US" sz="1600" b="1" dirty="0"/>
              <a:t>Pentaksiran</a:t>
            </a:r>
          </a:p>
        </p:txBody>
      </p:sp>
      <p:sp>
        <p:nvSpPr>
          <p:cNvPr id="7" name="Text Box 10"/>
          <p:cNvSpPr txBox="1">
            <a:spLocks noChangeArrowheads="1"/>
          </p:cNvSpPr>
          <p:nvPr/>
        </p:nvSpPr>
        <p:spPr bwMode="auto">
          <a:xfrm>
            <a:off x="3505200" y="3962400"/>
            <a:ext cx="2362200" cy="2762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lIns="0" tIns="0" rIns="0" bIns="0">
            <a:spAutoFit/>
          </a:bodyPr>
          <a:lstStyle/>
          <a:p>
            <a:pPr algn="ctr" eaLnBrk="0" fontAlgn="auto" hangingPunct="0">
              <a:spcBef>
                <a:spcPct val="50000"/>
              </a:spcBef>
              <a:spcAft>
                <a:spcPts val="0"/>
              </a:spcAft>
              <a:defRPr/>
            </a:pPr>
            <a:r>
              <a:rPr lang="en-US" b="1" dirty="0" err="1"/>
              <a:t>Kurikulum</a:t>
            </a:r>
            <a:endParaRPr lang="en-US" b="1" dirty="0"/>
          </a:p>
        </p:txBody>
      </p:sp>
      <p:sp>
        <p:nvSpPr>
          <p:cNvPr id="8" name="Text Box 11"/>
          <p:cNvSpPr txBox="1">
            <a:spLocks noChangeArrowheads="1"/>
          </p:cNvSpPr>
          <p:nvPr/>
        </p:nvSpPr>
        <p:spPr bwMode="auto">
          <a:xfrm>
            <a:off x="3581400" y="5029200"/>
            <a:ext cx="2362200" cy="24606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lIns="0" tIns="0" rIns="0" bIns="0">
            <a:spAutoFit/>
          </a:bodyPr>
          <a:lstStyle/>
          <a:p>
            <a:pPr algn="ctr" eaLnBrk="0" fontAlgn="auto" hangingPunct="0">
              <a:spcBef>
                <a:spcPct val="50000"/>
              </a:spcBef>
              <a:spcAft>
                <a:spcPts val="0"/>
              </a:spcAft>
              <a:defRPr/>
            </a:pPr>
            <a:r>
              <a:rPr lang="en-US" sz="1600" b="1" dirty="0"/>
              <a:t>Pembangunan Profesional</a:t>
            </a:r>
          </a:p>
        </p:txBody>
      </p:sp>
      <p:sp>
        <p:nvSpPr>
          <p:cNvPr id="9" name="Text Box 12"/>
          <p:cNvSpPr txBox="1">
            <a:spLocks noChangeArrowheads="1"/>
          </p:cNvSpPr>
          <p:nvPr/>
        </p:nvSpPr>
        <p:spPr bwMode="auto">
          <a:xfrm>
            <a:off x="3733800" y="5486400"/>
            <a:ext cx="2057400" cy="2159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lIns="0" tIns="0" rIns="0" bIns="0">
            <a:spAutoFit/>
          </a:bodyPr>
          <a:lstStyle/>
          <a:p>
            <a:pPr algn="ctr" eaLnBrk="0" fontAlgn="auto" hangingPunct="0">
              <a:spcBef>
                <a:spcPct val="50000"/>
              </a:spcBef>
              <a:spcAft>
                <a:spcPts val="0"/>
              </a:spcAft>
              <a:defRPr/>
            </a:pPr>
            <a:r>
              <a:rPr lang="en-US" sz="1400" b="1" dirty="0"/>
              <a:t>Persekitaran Pembelajaran</a:t>
            </a:r>
          </a:p>
        </p:txBody>
      </p:sp>
      <p:sp>
        <p:nvSpPr>
          <p:cNvPr id="10" name="Text Box 13"/>
          <p:cNvSpPr txBox="1">
            <a:spLocks noChangeArrowheads="1"/>
          </p:cNvSpPr>
          <p:nvPr/>
        </p:nvSpPr>
        <p:spPr bwMode="auto">
          <a:xfrm>
            <a:off x="6719888" y="1438275"/>
            <a:ext cx="2209800" cy="990600"/>
          </a:xfrm>
          <a:prstGeom prst="rect">
            <a:avLst/>
          </a:prstGeom>
          <a:solidFill>
            <a:srgbClr val="CCECFF"/>
          </a:solidFill>
          <a:ln w="9525">
            <a:solidFill>
              <a:srgbClr val="000000"/>
            </a:solidFill>
            <a:miter lim="800000"/>
            <a:headEnd/>
            <a:tailEnd/>
          </a:ln>
        </p:spPr>
        <p:txBody>
          <a:bodyPr/>
          <a:lstStyle/>
          <a:p>
            <a:pPr marL="114300" indent="-114300" eaLnBrk="0" hangingPunct="0">
              <a:spcBef>
                <a:spcPct val="15000"/>
              </a:spcBef>
              <a:buFontTx/>
              <a:buChar char="•"/>
            </a:pPr>
            <a:r>
              <a:rPr lang="en-US" sz="1400" b="1">
                <a:solidFill>
                  <a:srgbClr val="FF0000"/>
                </a:solidFill>
                <a:latin typeface="Calibri" pitchFamily="34" charset="0"/>
              </a:rPr>
              <a:t>Literasi Maklumat</a:t>
            </a:r>
          </a:p>
          <a:p>
            <a:pPr marL="114300" indent="-114300" eaLnBrk="0" hangingPunct="0">
              <a:spcBef>
                <a:spcPct val="15000"/>
              </a:spcBef>
              <a:buFontTx/>
              <a:buChar char="•"/>
            </a:pPr>
            <a:r>
              <a:rPr lang="en-US" sz="1400" b="1">
                <a:solidFill>
                  <a:srgbClr val="FF0000"/>
                </a:solidFill>
                <a:latin typeface="Calibri" pitchFamily="34" charset="0"/>
              </a:rPr>
              <a:t>Literasi Media</a:t>
            </a:r>
          </a:p>
          <a:p>
            <a:pPr marL="114300" indent="-114300" eaLnBrk="0" hangingPunct="0">
              <a:spcBef>
                <a:spcPct val="15000"/>
              </a:spcBef>
              <a:buFontTx/>
              <a:buChar char="•"/>
            </a:pPr>
            <a:r>
              <a:rPr lang="en-US" sz="1400" b="1">
                <a:solidFill>
                  <a:srgbClr val="FF0000"/>
                </a:solidFill>
                <a:latin typeface="Calibri" pitchFamily="34" charset="0"/>
              </a:rPr>
              <a:t>Literasi Teknologi Maklumat &amp; Komunikasi)</a:t>
            </a:r>
          </a:p>
        </p:txBody>
      </p:sp>
      <p:sp>
        <p:nvSpPr>
          <p:cNvPr id="11" name="Text Box 14"/>
          <p:cNvSpPr txBox="1">
            <a:spLocks noChangeArrowheads="1"/>
          </p:cNvSpPr>
          <p:nvPr/>
        </p:nvSpPr>
        <p:spPr bwMode="auto">
          <a:xfrm>
            <a:off x="228600" y="3505200"/>
            <a:ext cx="2133600" cy="2495550"/>
          </a:xfrm>
          <a:prstGeom prst="rect">
            <a:avLst/>
          </a:prstGeom>
          <a:solidFill>
            <a:srgbClr val="FEDDB0"/>
          </a:solidFill>
          <a:ln w="9525">
            <a:solidFill>
              <a:srgbClr val="000000"/>
            </a:solidFill>
            <a:miter lim="800000"/>
            <a:headEnd/>
            <a:tailEnd/>
          </a:ln>
        </p:spPr>
        <p:txBody>
          <a:bodyPr/>
          <a:lstStyle/>
          <a:p>
            <a:pPr marL="114300" indent="-114300" eaLnBrk="0" hangingPunct="0">
              <a:spcBef>
                <a:spcPct val="15000"/>
              </a:spcBef>
              <a:buFontTx/>
              <a:buChar char="•"/>
            </a:pPr>
            <a:r>
              <a:rPr lang="en-US" sz="1400" b="1">
                <a:solidFill>
                  <a:srgbClr val="FF0000"/>
                </a:solidFill>
                <a:latin typeface="Calibri" pitchFamily="34" charset="0"/>
              </a:rPr>
              <a:t>Kebolehsuaian &amp; fleksibel</a:t>
            </a:r>
          </a:p>
          <a:p>
            <a:pPr marL="114300" indent="-114300" eaLnBrk="0" hangingPunct="0">
              <a:spcBef>
                <a:spcPct val="15000"/>
              </a:spcBef>
              <a:buFontTx/>
              <a:buChar char="•"/>
            </a:pPr>
            <a:r>
              <a:rPr lang="en-US" sz="1400" b="1">
                <a:solidFill>
                  <a:srgbClr val="FF0000"/>
                </a:solidFill>
                <a:latin typeface="Calibri" pitchFamily="34" charset="0"/>
              </a:rPr>
              <a:t>Mempunyai inisiatif dan terarah kendiri</a:t>
            </a:r>
          </a:p>
          <a:p>
            <a:pPr marL="114300" indent="-114300" eaLnBrk="0" hangingPunct="0">
              <a:spcBef>
                <a:spcPct val="15000"/>
              </a:spcBef>
              <a:buFontTx/>
              <a:buChar char="•"/>
            </a:pPr>
            <a:r>
              <a:rPr lang="en-US" sz="1400" b="1">
                <a:solidFill>
                  <a:srgbClr val="FF0000"/>
                </a:solidFill>
                <a:latin typeface="Calibri" pitchFamily="34" charset="0"/>
              </a:rPr>
              <a:t>Kemahiran sosial dan antara budaya </a:t>
            </a:r>
          </a:p>
          <a:p>
            <a:pPr marL="114300" indent="-114300" eaLnBrk="0" hangingPunct="0">
              <a:spcBef>
                <a:spcPct val="15000"/>
              </a:spcBef>
              <a:buFontTx/>
              <a:buChar char="•"/>
            </a:pPr>
            <a:r>
              <a:rPr lang="en-US" sz="1400" b="1">
                <a:solidFill>
                  <a:srgbClr val="FF0000"/>
                </a:solidFill>
                <a:latin typeface="Calibri" pitchFamily="34" charset="0"/>
              </a:rPr>
              <a:t>Produktiviti &amp; akauntabiliti</a:t>
            </a:r>
          </a:p>
          <a:p>
            <a:pPr marL="114300" indent="-114300" eaLnBrk="0" hangingPunct="0">
              <a:spcBef>
                <a:spcPct val="15000"/>
              </a:spcBef>
              <a:buFontTx/>
              <a:buChar char="•"/>
            </a:pPr>
            <a:r>
              <a:rPr lang="en-US" sz="1400" b="1">
                <a:solidFill>
                  <a:srgbClr val="FF0000"/>
                </a:solidFill>
                <a:latin typeface="Calibri" pitchFamily="34" charset="0"/>
              </a:rPr>
              <a:t>Tanggungjawab dan kepimpinan</a:t>
            </a:r>
          </a:p>
        </p:txBody>
      </p:sp>
      <p:sp>
        <p:nvSpPr>
          <p:cNvPr id="12" name="Text Box 16"/>
          <p:cNvSpPr txBox="1">
            <a:spLocks noChangeArrowheads="1"/>
          </p:cNvSpPr>
          <p:nvPr/>
        </p:nvSpPr>
        <p:spPr bwMode="auto">
          <a:xfrm>
            <a:off x="990600" y="1071563"/>
            <a:ext cx="2667000" cy="1062037"/>
          </a:xfrm>
          <a:prstGeom prst="rect">
            <a:avLst/>
          </a:prstGeom>
          <a:solidFill>
            <a:srgbClr val="FFFFC1"/>
          </a:solidFill>
          <a:ln w="9525">
            <a:solidFill>
              <a:schemeClr val="tx1"/>
            </a:solidFill>
            <a:miter lim="800000"/>
            <a:headEnd/>
            <a:tailEnd/>
          </a:ln>
        </p:spPr>
        <p:txBody>
          <a:bodyPr/>
          <a:lstStyle/>
          <a:p>
            <a:pPr marL="114300" indent="-114300" eaLnBrk="0" hangingPunct="0">
              <a:buFontTx/>
              <a:buChar char="•"/>
            </a:pPr>
            <a:r>
              <a:rPr lang="en-US" sz="1400" b="1">
                <a:solidFill>
                  <a:srgbClr val="FF0000"/>
                </a:solidFill>
                <a:latin typeface="Calibri" pitchFamily="34" charset="0"/>
              </a:rPr>
              <a:t>Kreativiti &amp; Inovasi</a:t>
            </a:r>
          </a:p>
          <a:p>
            <a:pPr marL="114300" indent="-114300" eaLnBrk="0" hangingPunct="0">
              <a:spcBef>
                <a:spcPct val="15000"/>
              </a:spcBef>
              <a:buFontTx/>
              <a:buChar char="•"/>
            </a:pPr>
            <a:r>
              <a:rPr lang="en-US" sz="1400" b="1">
                <a:solidFill>
                  <a:srgbClr val="FF0000"/>
                </a:solidFill>
                <a:latin typeface="Calibri" pitchFamily="34" charset="0"/>
              </a:rPr>
              <a:t>Pemikiran Kritis dan Penyelesaian Masalah</a:t>
            </a:r>
          </a:p>
          <a:p>
            <a:pPr marL="114300" indent="-114300" eaLnBrk="0" hangingPunct="0">
              <a:spcBef>
                <a:spcPct val="15000"/>
              </a:spcBef>
              <a:buFontTx/>
              <a:buChar char="•"/>
            </a:pPr>
            <a:r>
              <a:rPr lang="en-US" sz="1400" b="1">
                <a:solidFill>
                  <a:srgbClr val="FF0000"/>
                </a:solidFill>
                <a:latin typeface="Calibri" pitchFamily="34" charset="0"/>
              </a:rPr>
              <a:t>Komunikasi &amp; Kolaborasi</a:t>
            </a:r>
          </a:p>
        </p:txBody>
      </p:sp>
      <p:sp>
        <p:nvSpPr>
          <p:cNvPr id="13" name="Rectangle 17"/>
          <p:cNvSpPr txBox="1">
            <a:spLocks noChangeArrowheads="1"/>
          </p:cNvSpPr>
          <p:nvPr/>
        </p:nvSpPr>
        <p:spPr>
          <a:xfrm>
            <a:off x="2000250" y="71438"/>
            <a:ext cx="5786438" cy="685800"/>
          </a:xfrm>
          <a:prstGeom prst="rect">
            <a:avLst/>
          </a:prstGeom>
        </p:spPr>
        <p:txBody>
          <a:bodyPr>
            <a:normAutofit fontScale="90000" lnSpcReduction="10000"/>
          </a:bodyPr>
          <a:lstStyle/>
          <a:p>
            <a:pPr algn="ctr" fontAlgn="auto">
              <a:spcAft>
                <a:spcPts val="0"/>
              </a:spcAft>
              <a:defRPr/>
            </a:pPr>
            <a:r>
              <a:rPr lang="en-US" sz="4400" dirty="0">
                <a:latin typeface="+mj-lt"/>
                <a:ea typeface="+mj-ea"/>
                <a:cs typeface="+mj-cs"/>
              </a:rPr>
              <a:t>Standard </a:t>
            </a:r>
            <a:r>
              <a:rPr lang="en-US" sz="4400" dirty="0" err="1">
                <a:latin typeface="+mj-lt"/>
                <a:ea typeface="+mj-ea"/>
                <a:cs typeface="+mj-cs"/>
              </a:rPr>
              <a:t>kemahiran</a:t>
            </a:r>
            <a:endParaRPr lang="en-US" sz="4400" dirty="0">
              <a:latin typeface="+mj-lt"/>
              <a:ea typeface="+mj-ea"/>
              <a:cs typeface="+mj-cs"/>
            </a:endParaRPr>
          </a:p>
        </p:txBody>
      </p:sp>
      <p:sp>
        <p:nvSpPr>
          <p:cNvPr id="16398" name="Text Box 5"/>
          <p:cNvSpPr txBox="1">
            <a:spLocks noChangeArrowheads="1"/>
          </p:cNvSpPr>
          <p:nvPr/>
        </p:nvSpPr>
        <p:spPr bwMode="auto">
          <a:xfrm>
            <a:off x="3886200" y="2546350"/>
            <a:ext cx="1828800" cy="430213"/>
          </a:xfrm>
          <a:prstGeom prst="rect">
            <a:avLst/>
          </a:prstGeom>
          <a:solidFill>
            <a:srgbClr val="2CB633"/>
          </a:solidFill>
          <a:ln w="9525">
            <a:noFill/>
            <a:miter lim="800000"/>
            <a:headEnd/>
            <a:tailEnd/>
          </a:ln>
        </p:spPr>
        <p:txBody>
          <a:bodyPr lIns="0" tIns="0" rIns="0" bIns="0">
            <a:spAutoFit/>
          </a:bodyPr>
          <a:lstStyle/>
          <a:p>
            <a:pPr algn="ctr" eaLnBrk="0" hangingPunct="0">
              <a:spcBef>
                <a:spcPct val="50000"/>
              </a:spcBef>
            </a:pPr>
            <a:r>
              <a:rPr lang="en-US" sz="1400" b="1">
                <a:solidFill>
                  <a:schemeClr val="bg1"/>
                </a:solidFill>
                <a:latin typeface="Calibri" pitchFamily="34" charset="0"/>
              </a:rPr>
              <a:t>Mata pelajaran teras dan tema Abad ke-21</a:t>
            </a:r>
          </a:p>
        </p:txBody>
      </p:sp>
      <p:sp>
        <p:nvSpPr>
          <p:cNvPr id="16399" name="Text Box 6"/>
          <p:cNvSpPr txBox="1">
            <a:spLocks noChangeArrowheads="1"/>
          </p:cNvSpPr>
          <p:nvPr/>
        </p:nvSpPr>
        <p:spPr bwMode="auto">
          <a:xfrm>
            <a:off x="4038600" y="1676400"/>
            <a:ext cx="1676400" cy="430213"/>
          </a:xfrm>
          <a:prstGeom prst="rect">
            <a:avLst/>
          </a:prstGeom>
          <a:solidFill>
            <a:srgbClr val="DEB008"/>
          </a:solidFill>
          <a:ln w="9525">
            <a:noFill/>
            <a:miter lim="800000"/>
            <a:headEnd/>
            <a:tailEnd/>
          </a:ln>
        </p:spPr>
        <p:txBody>
          <a:bodyPr lIns="0" tIns="0" rIns="0" bIns="0">
            <a:spAutoFit/>
          </a:bodyPr>
          <a:lstStyle/>
          <a:p>
            <a:pPr algn="ctr" eaLnBrk="0" hangingPunct="0">
              <a:spcBef>
                <a:spcPct val="50000"/>
              </a:spcBef>
            </a:pPr>
            <a:r>
              <a:rPr lang="en-US" sz="1400" b="1">
                <a:latin typeface="Calibri" pitchFamily="34" charset="0"/>
              </a:rPr>
              <a:t>Kemahiran belajar &amp; Inovasi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0-#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1000" fill="hold"/>
                                        <p:tgtEl>
                                          <p:spTgt spid="11"/>
                                        </p:tgtEl>
                                        <p:attrNameLst>
                                          <p:attrName>ppt_x</p:attrName>
                                        </p:attrNameLst>
                                      </p:cBhvr>
                                      <p:tavLst>
                                        <p:tav tm="0">
                                          <p:val>
                                            <p:strVal val="0-#ppt_w/2"/>
                                          </p:val>
                                        </p:tav>
                                        <p:tav tm="100000">
                                          <p:val>
                                            <p:strVal val="#ppt_x"/>
                                          </p:val>
                                        </p:tav>
                                      </p:tavLst>
                                    </p:anim>
                                    <p:anim calcmode="lin" valueType="num">
                                      <p:cBhvr additive="base">
                                        <p:cTn id="13" dur="1000" fill="hold"/>
                                        <p:tgtEl>
                                          <p:spTgt spid="11"/>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2"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1+#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2"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1000" fill="hold"/>
                                        <p:tgtEl>
                                          <p:spTgt spid="3"/>
                                        </p:tgtEl>
                                        <p:attrNameLst>
                                          <p:attrName>ppt_x</p:attrName>
                                        </p:attrNameLst>
                                      </p:cBhvr>
                                      <p:tavLst>
                                        <p:tav tm="0">
                                          <p:val>
                                            <p:strVal val="1+#ppt_w/2"/>
                                          </p:val>
                                        </p:tav>
                                        <p:tav tm="100000">
                                          <p:val>
                                            <p:strVal val="#ppt_x"/>
                                          </p:val>
                                        </p:tav>
                                      </p:tavLst>
                                    </p:anim>
                                    <p:anim calcmode="lin" valueType="num">
                                      <p:cBhvr additive="base">
                                        <p:cTn id="23"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28588" y="71438"/>
            <a:ext cx="8229600" cy="1143000"/>
          </a:xfrm>
          <a:prstGeom prst="rect">
            <a:avLst/>
          </a:prstGeom>
        </p:spPr>
        <p:txBody>
          <a:bodyPr/>
          <a:lstStyle/>
          <a:p>
            <a:pPr algn="ctr" fontAlgn="auto">
              <a:spcAft>
                <a:spcPts val="0"/>
              </a:spcAft>
              <a:defRPr/>
            </a:pPr>
            <a:r>
              <a:rPr lang="en-US" sz="4400" dirty="0">
                <a:latin typeface="+mj-lt"/>
                <a:ea typeface="+mj-ea"/>
                <a:cs typeface="+mj-cs"/>
              </a:rPr>
              <a:t>“</a:t>
            </a:r>
            <a:r>
              <a:rPr lang="en-US" sz="4400" dirty="0" err="1">
                <a:latin typeface="+mj-lt"/>
                <a:ea typeface="+mj-ea"/>
                <a:cs typeface="+mj-cs"/>
              </a:rPr>
              <a:t>Kandungan</a:t>
            </a:r>
            <a:r>
              <a:rPr lang="en-US" sz="4400" dirty="0">
                <a:latin typeface="+mj-lt"/>
                <a:ea typeface="+mj-ea"/>
                <a:cs typeface="+mj-cs"/>
              </a:rPr>
              <a:t>” </a:t>
            </a:r>
            <a:r>
              <a:rPr lang="en-US" sz="4400" dirty="0" err="1">
                <a:latin typeface="+mj-lt"/>
                <a:ea typeface="+mj-ea"/>
                <a:cs typeface="+mj-cs"/>
              </a:rPr>
              <a:t>bagi</a:t>
            </a:r>
            <a:r>
              <a:rPr lang="en-US" sz="4400" dirty="0">
                <a:latin typeface="+mj-lt"/>
                <a:ea typeface="+mj-ea"/>
                <a:cs typeface="+mj-cs"/>
              </a:rPr>
              <a:t> Abad ke-21</a:t>
            </a:r>
          </a:p>
        </p:txBody>
      </p:sp>
      <p:sp>
        <p:nvSpPr>
          <p:cNvPr id="17411" name="Rectangle 3"/>
          <p:cNvSpPr txBox="1">
            <a:spLocks noChangeArrowheads="1"/>
          </p:cNvSpPr>
          <p:nvPr/>
        </p:nvSpPr>
        <p:spPr bwMode="auto">
          <a:xfrm>
            <a:off x="188913" y="1384300"/>
            <a:ext cx="8229600" cy="4530725"/>
          </a:xfrm>
          <a:prstGeom prst="rect">
            <a:avLst/>
          </a:prstGeom>
          <a:noFill/>
          <a:ln w="9525">
            <a:noFill/>
            <a:miter lim="800000"/>
            <a:headEnd/>
            <a:tailEnd/>
          </a:ln>
        </p:spPr>
        <p:txBody>
          <a:bodyPr/>
          <a:lstStyle/>
          <a:p>
            <a:pPr marL="342900" indent="-342900">
              <a:lnSpc>
                <a:spcPct val="70000"/>
              </a:lnSpc>
              <a:spcBef>
                <a:spcPct val="20000"/>
              </a:spcBef>
            </a:pPr>
            <a:r>
              <a:rPr lang="en-US" sz="3100" b="1">
                <a:solidFill>
                  <a:schemeClr val="hlink"/>
                </a:solidFill>
                <a:latin typeface="Calibri" pitchFamily="34" charset="0"/>
              </a:rPr>
              <a:t>Kurikulum Teras  +  Tema</a:t>
            </a:r>
            <a:endParaRPr lang="en-US" sz="4200" b="1">
              <a:solidFill>
                <a:schemeClr val="hlink"/>
              </a:solidFill>
              <a:latin typeface="Calibri" pitchFamily="34" charset="0"/>
            </a:endParaRPr>
          </a:p>
          <a:p>
            <a:pPr marL="342900" indent="-342900">
              <a:lnSpc>
                <a:spcPct val="70000"/>
              </a:lnSpc>
              <a:spcBef>
                <a:spcPct val="20000"/>
              </a:spcBef>
            </a:pPr>
            <a:endParaRPr lang="en-US" sz="2600" b="1">
              <a:solidFill>
                <a:schemeClr val="hlink"/>
              </a:solidFill>
              <a:latin typeface="Calibri" pitchFamily="34" charset="0"/>
            </a:endParaRPr>
          </a:p>
          <a:p>
            <a:pPr marL="342900" indent="-342900">
              <a:lnSpc>
                <a:spcPct val="70000"/>
              </a:lnSpc>
              <a:spcBef>
                <a:spcPct val="20000"/>
              </a:spcBef>
              <a:buFont typeface="Arial" charset="0"/>
              <a:buChar char="•"/>
            </a:pPr>
            <a:r>
              <a:rPr lang="en-US" sz="2800">
                <a:solidFill>
                  <a:schemeClr val="hlink"/>
                </a:solidFill>
                <a:latin typeface="Calibri" pitchFamily="34" charset="0"/>
              </a:rPr>
              <a:t>Kesedaran global</a:t>
            </a:r>
          </a:p>
          <a:p>
            <a:pPr marL="342900" indent="-342900">
              <a:lnSpc>
                <a:spcPct val="70000"/>
              </a:lnSpc>
              <a:spcBef>
                <a:spcPct val="20000"/>
              </a:spcBef>
              <a:buFont typeface="Arial" charset="0"/>
              <a:buChar char="•"/>
            </a:pPr>
            <a:r>
              <a:rPr lang="en-US" sz="2800">
                <a:solidFill>
                  <a:schemeClr val="hlink"/>
                </a:solidFill>
                <a:latin typeface="Calibri" pitchFamily="34" charset="0"/>
              </a:rPr>
              <a:t>Literasi kewangan, ekonomi, perdagangan dan </a:t>
            </a:r>
          </a:p>
          <a:p>
            <a:pPr marL="342900" indent="-342900">
              <a:lnSpc>
                <a:spcPct val="70000"/>
              </a:lnSpc>
              <a:spcBef>
                <a:spcPct val="20000"/>
              </a:spcBef>
              <a:buFont typeface="Arial" charset="0"/>
              <a:buNone/>
            </a:pPr>
            <a:r>
              <a:rPr lang="en-US" sz="2800">
                <a:solidFill>
                  <a:schemeClr val="hlink"/>
                </a:solidFill>
                <a:latin typeface="Calibri" pitchFamily="34" charset="0"/>
              </a:rPr>
              <a:t>	keusahawanan</a:t>
            </a:r>
          </a:p>
          <a:p>
            <a:pPr marL="342900" indent="-342900">
              <a:lnSpc>
                <a:spcPct val="70000"/>
              </a:lnSpc>
              <a:spcBef>
                <a:spcPct val="20000"/>
              </a:spcBef>
              <a:buFont typeface="Arial" charset="0"/>
              <a:buChar char="•"/>
            </a:pPr>
            <a:r>
              <a:rPr lang="en-US" sz="2800">
                <a:solidFill>
                  <a:schemeClr val="hlink"/>
                </a:solidFill>
                <a:latin typeface="Calibri" pitchFamily="34" charset="0"/>
              </a:rPr>
              <a:t>Literasi sivik</a:t>
            </a:r>
          </a:p>
          <a:p>
            <a:pPr marL="342900" indent="-342900">
              <a:lnSpc>
                <a:spcPct val="70000"/>
              </a:lnSpc>
              <a:spcBef>
                <a:spcPct val="20000"/>
              </a:spcBef>
              <a:buFont typeface="Arial" charset="0"/>
              <a:buChar char="•"/>
            </a:pPr>
            <a:r>
              <a:rPr lang="en-US" sz="2800">
                <a:solidFill>
                  <a:schemeClr val="hlink"/>
                </a:solidFill>
                <a:latin typeface="Calibri" pitchFamily="34" charset="0"/>
              </a:rPr>
              <a:t>Kesedaran Alam Sekitar</a:t>
            </a:r>
          </a:p>
          <a:p>
            <a:pPr marL="342900" indent="-342900">
              <a:lnSpc>
                <a:spcPct val="70000"/>
              </a:lnSpc>
              <a:spcBef>
                <a:spcPct val="20000"/>
              </a:spcBef>
              <a:buFont typeface="Arial" charset="0"/>
              <a:buChar char="•"/>
            </a:pPr>
            <a:r>
              <a:rPr lang="en-US" sz="2800">
                <a:latin typeface="Calibri" pitchFamily="34" charset="0"/>
              </a:rPr>
              <a:t>Kesedaran tentang </a:t>
            </a:r>
          </a:p>
          <a:p>
            <a:pPr marL="342900" indent="-342900">
              <a:lnSpc>
                <a:spcPct val="70000"/>
              </a:lnSpc>
              <a:spcBef>
                <a:spcPct val="20000"/>
              </a:spcBef>
              <a:buFont typeface="Arial" charset="0"/>
              <a:buNone/>
            </a:pPr>
            <a:r>
              <a:rPr lang="en-US" sz="2800">
                <a:latin typeface="Calibri" pitchFamily="34" charset="0"/>
              </a:rPr>
              <a:t>	aspek kesihatan &amp; kesejahteraan</a:t>
            </a:r>
            <a:endParaRPr lang="en-US" sz="2800" i="1">
              <a:latin typeface="Calibri" pitchFamily="34" charset="0"/>
            </a:endParaRPr>
          </a:p>
        </p:txBody>
      </p:sp>
      <p:pic>
        <p:nvPicPr>
          <p:cNvPr id="4" name="Picture 11" descr="567798_29486936">
            <a:hlinkClick r:id="rId2"/>
          </p:cNvPr>
          <p:cNvPicPr>
            <a:picLocks noChangeAspect="1" noChangeArrowheads="1"/>
          </p:cNvPicPr>
          <p:nvPr/>
        </p:nvPicPr>
        <p:blipFill>
          <a:blip r:embed="rId3" cstate="print"/>
          <a:srcRect/>
          <a:stretch>
            <a:fillRect/>
          </a:stretch>
        </p:blipFill>
        <p:spPr bwMode="auto">
          <a:xfrm>
            <a:off x="7572375" y="2500313"/>
            <a:ext cx="1343025" cy="1638300"/>
          </a:xfrm>
          <a:prstGeom prst="rect">
            <a:avLst/>
          </a:prstGeom>
          <a:solidFill>
            <a:schemeClr val="accent3">
              <a:lumMod val="60000"/>
              <a:lumOff val="40000"/>
            </a:schemeClr>
          </a:solidFill>
          <a:ln w="9525">
            <a:noFill/>
            <a:miter lim="800000"/>
            <a:headEnd/>
            <a:tailEnd/>
          </a:ln>
        </p:spPr>
      </p:pic>
      <p:pic>
        <p:nvPicPr>
          <p:cNvPr id="17413" name="Picture 13" descr="CBT073"/>
          <p:cNvPicPr>
            <a:picLocks noChangeAspect="1" noChangeArrowheads="1"/>
          </p:cNvPicPr>
          <p:nvPr/>
        </p:nvPicPr>
        <p:blipFill>
          <a:blip r:embed="rId4" cstate="print"/>
          <a:srcRect/>
          <a:stretch>
            <a:fillRect/>
          </a:stretch>
        </p:blipFill>
        <p:spPr bwMode="auto">
          <a:xfrm>
            <a:off x="5643563" y="3357563"/>
            <a:ext cx="1735137" cy="2305050"/>
          </a:xfrm>
          <a:prstGeom prst="rect">
            <a:avLst/>
          </a:prstGeom>
          <a:noFill/>
          <a:ln w="9525">
            <a:noFill/>
            <a:miter lim="800000"/>
            <a:headEnd/>
            <a:tailEnd/>
          </a:ln>
        </p:spPr>
      </p:pic>
      <p:pic>
        <p:nvPicPr>
          <p:cNvPr id="17414" name="Picture 15" descr="thumbnail of Simple Capitol">
            <a:hlinkClick r:id="rId5"/>
          </p:cNvP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858000" y="3929063"/>
            <a:ext cx="1676400" cy="1581150"/>
          </a:xfrm>
          <a:prstGeom prst="rect">
            <a:avLst/>
          </a:prstGeom>
          <a:noFill/>
          <a:ln w="9525">
            <a:noFill/>
            <a:miter lim="800000"/>
            <a:headEnd/>
            <a:tailEnd/>
          </a:ln>
        </p:spPr>
      </p:pic>
      <p:pic>
        <p:nvPicPr>
          <p:cNvPr id="17415" name="Picture 17" descr="glbovalj">
            <a:hlinkClick r:id="rId7"/>
          </p:cNvPr>
          <p:cNvPicPr>
            <a:picLocks noChangeAspect="1" noChangeArrowheads="1"/>
          </p:cNvPicPr>
          <p:nvPr/>
        </p:nvPicPr>
        <p:blipFill>
          <a:blip r:embed="rId8" cstate="print"/>
          <a:srcRect/>
          <a:stretch>
            <a:fillRect/>
          </a:stretch>
        </p:blipFill>
        <p:spPr bwMode="auto">
          <a:xfrm>
            <a:off x="5857875" y="1214438"/>
            <a:ext cx="2647950" cy="1304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76200"/>
            <a:ext cx="8229600" cy="1143000"/>
          </a:xfrm>
          <a:prstGeom prst="rect">
            <a:avLst/>
          </a:prstGeom>
        </p:spPr>
        <p:txBody>
          <a:bodyPr/>
          <a:lstStyle/>
          <a:p>
            <a:pPr algn="ctr" fontAlgn="auto">
              <a:spcAft>
                <a:spcPts val="0"/>
              </a:spcAft>
              <a:defRPr/>
            </a:pPr>
            <a:r>
              <a:rPr lang="en-US" sz="4400" dirty="0" err="1">
                <a:latin typeface="+mj-lt"/>
                <a:ea typeface="+mj-ea"/>
                <a:cs typeface="+mj-cs"/>
              </a:rPr>
              <a:t>Kemahiran</a:t>
            </a:r>
            <a:r>
              <a:rPr lang="en-US" sz="4400" dirty="0">
                <a:latin typeface="+mj-lt"/>
                <a:ea typeface="+mj-ea"/>
                <a:cs typeface="+mj-cs"/>
              </a:rPr>
              <a:t> </a:t>
            </a:r>
            <a:r>
              <a:rPr lang="en-US" sz="4400" dirty="0" err="1">
                <a:latin typeface="+mj-lt"/>
                <a:ea typeface="+mj-ea"/>
                <a:cs typeface="+mj-cs"/>
              </a:rPr>
              <a:t>belajar</a:t>
            </a:r>
            <a:r>
              <a:rPr lang="en-US" sz="4400" dirty="0">
                <a:latin typeface="+mj-lt"/>
                <a:ea typeface="+mj-ea"/>
                <a:cs typeface="+mj-cs"/>
              </a:rPr>
              <a:t> </a:t>
            </a:r>
            <a:r>
              <a:rPr lang="en-US" sz="4400" dirty="0" err="1">
                <a:latin typeface="+mj-lt"/>
                <a:ea typeface="+mj-ea"/>
                <a:cs typeface="+mj-cs"/>
              </a:rPr>
              <a:t>abad</a:t>
            </a:r>
            <a:r>
              <a:rPr lang="en-US" sz="4400" dirty="0">
                <a:latin typeface="+mj-lt"/>
                <a:ea typeface="+mj-ea"/>
                <a:cs typeface="+mj-cs"/>
              </a:rPr>
              <a:t> ke-21</a:t>
            </a:r>
          </a:p>
        </p:txBody>
      </p:sp>
      <p:sp>
        <p:nvSpPr>
          <p:cNvPr id="18435" name="Rectangle 3"/>
          <p:cNvSpPr txBox="1">
            <a:spLocks noChangeArrowheads="1"/>
          </p:cNvSpPr>
          <p:nvPr/>
        </p:nvSpPr>
        <p:spPr bwMode="auto">
          <a:xfrm>
            <a:off x="304800" y="1143000"/>
            <a:ext cx="6096000" cy="4525963"/>
          </a:xfrm>
          <a:prstGeom prst="rect">
            <a:avLst/>
          </a:prstGeom>
          <a:noFill/>
          <a:ln w="9525">
            <a:noFill/>
            <a:miter lim="800000"/>
            <a:headEnd/>
            <a:tailEnd/>
          </a:ln>
        </p:spPr>
        <p:txBody>
          <a:bodyPr/>
          <a:lstStyle/>
          <a:p>
            <a:pPr marL="342900" indent="-342900">
              <a:spcBef>
                <a:spcPct val="20000"/>
              </a:spcBef>
              <a:buFont typeface="Arial" charset="0"/>
              <a:buChar char="•"/>
            </a:pPr>
            <a:r>
              <a:rPr lang="en-US" sz="2200" b="1">
                <a:latin typeface="Calibri" pitchFamily="34" charset="0"/>
              </a:rPr>
              <a:t>Kemahiran Maklumat &amp; Komunikasi</a:t>
            </a:r>
          </a:p>
          <a:p>
            <a:pPr marL="742950" lvl="1" indent="-285750">
              <a:spcBef>
                <a:spcPct val="20000"/>
              </a:spcBef>
              <a:buFont typeface="Arial" charset="0"/>
              <a:buChar char="–"/>
            </a:pPr>
            <a:r>
              <a:rPr lang="en-US" sz="2200" b="1">
                <a:latin typeface="Calibri" pitchFamily="34" charset="0"/>
              </a:rPr>
              <a:t>Literasi maklumat &amp; media</a:t>
            </a:r>
          </a:p>
          <a:p>
            <a:pPr marL="742950" lvl="1" indent="-285750">
              <a:spcBef>
                <a:spcPct val="20000"/>
              </a:spcBef>
              <a:buFont typeface="Arial" charset="0"/>
              <a:buChar char="–"/>
            </a:pPr>
            <a:r>
              <a:rPr lang="en-US" sz="2200" b="1">
                <a:latin typeface="Calibri" pitchFamily="34" charset="0"/>
              </a:rPr>
              <a:t>Kemahiran berkomunikasi</a:t>
            </a:r>
          </a:p>
          <a:p>
            <a:pPr marL="342900" indent="-342900">
              <a:spcBef>
                <a:spcPct val="20000"/>
              </a:spcBef>
              <a:buFont typeface="Arial" charset="0"/>
              <a:buChar char="•"/>
            </a:pPr>
            <a:r>
              <a:rPr lang="en-US" sz="2200" b="1">
                <a:solidFill>
                  <a:srgbClr val="0000FF"/>
                </a:solidFill>
                <a:latin typeface="Calibri" pitchFamily="34" charset="0"/>
              </a:rPr>
              <a:t>Kemahiran Berfikir Dan Menyelesaikan Masalah </a:t>
            </a:r>
          </a:p>
          <a:p>
            <a:pPr marL="742950" lvl="1" indent="-285750">
              <a:spcBef>
                <a:spcPct val="20000"/>
              </a:spcBef>
              <a:buFont typeface="Arial" charset="0"/>
              <a:buChar char="–"/>
            </a:pPr>
            <a:r>
              <a:rPr lang="en-US" sz="2200" b="1">
                <a:solidFill>
                  <a:srgbClr val="0000FF"/>
                </a:solidFill>
                <a:latin typeface="Calibri" pitchFamily="34" charset="0"/>
              </a:rPr>
              <a:t>Pemikiran kritikal dan Bersistem </a:t>
            </a:r>
          </a:p>
          <a:p>
            <a:pPr marL="742950" lvl="1" indent="-285750">
              <a:spcBef>
                <a:spcPct val="20000"/>
              </a:spcBef>
              <a:buFont typeface="Arial" charset="0"/>
              <a:buChar char="–"/>
            </a:pPr>
            <a:r>
              <a:rPr lang="en-US" sz="2200" b="1">
                <a:solidFill>
                  <a:srgbClr val="0000FF"/>
                </a:solidFill>
                <a:latin typeface="Calibri" pitchFamily="34" charset="0"/>
              </a:rPr>
              <a:t>Penyelesaian Masalah</a:t>
            </a:r>
          </a:p>
          <a:p>
            <a:pPr marL="742950" lvl="1" indent="-285750">
              <a:spcBef>
                <a:spcPct val="20000"/>
              </a:spcBef>
              <a:buFont typeface="Arial" charset="0"/>
              <a:buChar char="–"/>
            </a:pPr>
            <a:r>
              <a:rPr lang="en-US" sz="2200" b="1">
                <a:solidFill>
                  <a:srgbClr val="0000FF"/>
                </a:solidFill>
                <a:latin typeface="Calibri" pitchFamily="34" charset="0"/>
              </a:rPr>
              <a:t>Kreativiti &amp; Semangat Meneroka</a:t>
            </a:r>
          </a:p>
          <a:p>
            <a:pPr marL="342900" indent="-342900">
              <a:spcBef>
                <a:spcPct val="20000"/>
              </a:spcBef>
              <a:buFont typeface="Arial" charset="0"/>
              <a:buChar char="•"/>
            </a:pPr>
            <a:r>
              <a:rPr lang="en-US" sz="2200" b="1">
                <a:solidFill>
                  <a:srgbClr val="006600"/>
                </a:solidFill>
                <a:latin typeface="Calibri" pitchFamily="34" charset="0"/>
              </a:rPr>
              <a:t>Kemahiran Interpersonal &amp; Arah Kendiri </a:t>
            </a:r>
          </a:p>
          <a:p>
            <a:pPr marL="742950" lvl="1" indent="-285750">
              <a:spcBef>
                <a:spcPct val="20000"/>
              </a:spcBef>
              <a:buFont typeface="Arial" charset="0"/>
              <a:buChar char="–"/>
            </a:pPr>
            <a:r>
              <a:rPr lang="en-US" sz="2200" b="1">
                <a:solidFill>
                  <a:srgbClr val="006600"/>
                </a:solidFill>
                <a:latin typeface="Calibri" pitchFamily="34" charset="0"/>
              </a:rPr>
              <a:t>Kemahiran Interpersonal dan Kolaborasi</a:t>
            </a:r>
          </a:p>
          <a:p>
            <a:pPr marL="742950" lvl="1" indent="-285750">
              <a:spcBef>
                <a:spcPct val="20000"/>
              </a:spcBef>
              <a:buFont typeface="Arial" charset="0"/>
              <a:buChar char="–"/>
            </a:pPr>
            <a:r>
              <a:rPr lang="en-US" sz="2200" b="1">
                <a:solidFill>
                  <a:srgbClr val="006600"/>
                </a:solidFill>
                <a:latin typeface="Calibri" pitchFamily="34" charset="0"/>
              </a:rPr>
              <a:t>Arah Kendiri</a:t>
            </a:r>
          </a:p>
          <a:p>
            <a:pPr marL="742950" lvl="1" indent="-285750">
              <a:spcBef>
                <a:spcPct val="20000"/>
              </a:spcBef>
              <a:buFont typeface="Arial" charset="0"/>
              <a:buChar char="–"/>
            </a:pPr>
            <a:r>
              <a:rPr lang="en-US" sz="2200" b="1">
                <a:solidFill>
                  <a:srgbClr val="006600"/>
                </a:solidFill>
                <a:latin typeface="Calibri" pitchFamily="34" charset="0"/>
              </a:rPr>
              <a:t>Akauntabiliti &amp; adaptasi </a:t>
            </a:r>
          </a:p>
          <a:p>
            <a:pPr marL="742950" lvl="1" indent="-285750">
              <a:spcBef>
                <a:spcPct val="20000"/>
              </a:spcBef>
              <a:buFont typeface="Arial" charset="0"/>
              <a:buChar char="–"/>
            </a:pPr>
            <a:r>
              <a:rPr lang="en-US" sz="2200" b="1">
                <a:solidFill>
                  <a:srgbClr val="006600"/>
                </a:solidFill>
                <a:latin typeface="Calibri" pitchFamily="34" charset="0"/>
              </a:rPr>
              <a:t>Tanggungjawab Sosial</a:t>
            </a:r>
          </a:p>
        </p:txBody>
      </p:sp>
      <p:pic>
        <p:nvPicPr>
          <p:cNvPr id="18436" name="Picture 2" descr="http://www.globalpost.com/sites/default/files/imagecache/ip_article_page/Education-Computers-Youth-Sweden_0.jpg"/>
          <p:cNvPicPr>
            <a:picLocks noChangeAspect="1" noChangeArrowheads="1"/>
          </p:cNvPicPr>
          <p:nvPr/>
        </p:nvPicPr>
        <p:blipFill>
          <a:blip r:embed="rId2" cstate="print"/>
          <a:srcRect/>
          <a:stretch>
            <a:fillRect/>
          </a:stretch>
        </p:blipFill>
        <p:spPr bwMode="auto">
          <a:xfrm>
            <a:off x="6072188" y="3643313"/>
            <a:ext cx="2895600"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14313" y="142875"/>
            <a:ext cx="8501062" cy="1287463"/>
          </a:xfrm>
          <a:prstGeom prst="rect">
            <a:avLst/>
          </a:prstGeom>
        </p:spPr>
        <p:txBody>
          <a:bodyPr>
            <a:normAutofit fontScale="97500"/>
          </a:bodyPr>
          <a:lstStyle/>
          <a:p>
            <a:pPr algn="ctr" fontAlgn="auto">
              <a:spcAft>
                <a:spcPts val="0"/>
              </a:spcAft>
              <a:defRPr/>
            </a:pPr>
            <a:r>
              <a:rPr lang="en-AU" altLang="zh-TW" sz="4000" dirty="0" err="1">
                <a:latin typeface="+mj-lt"/>
                <a:ea typeface="+mj-ea"/>
                <a:cs typeface="+mj-cs"/>
              </a:rPr>
              <a:t>Perubahan</a:t>
            </a:r>
            <a:r>
              <a:rPr lang="en-AU" altLang="zh-TW" sz="4000" dirty="0">
                <a:latin typeface="+mj-lt"/>
                <a:ea typeface="+mj-ea"/>
                <a:cs typeface="+mj-cs"/>
              </a:rPr>
              <a:t> </a:t>
            </a:r>
            <a:r>
              <a:rPr lang="en-AU" altLang="zh-TW" sz="4000" dirty="0" err="1">
                <a:latin typeface="+mj-lt"/>
                <a:ea typeface="+mj-ea"/>
                <a:cs typeface="+mj-cs"/>
              </a:rPr>
              <a:t>kepada</a:t>
            </a:r>
            <a:r>
              <a:rPr lang="en-AU" altLang="zh-TW" sz="4000" dirty="0">
                <a:latin typeface="+mj-lt"/>
                <a:ea typeface="+mj-ea"/>
                <a:cs typeface="+mj-cs"/>
              </a:rPr>
              <a:t> </a:t>
            </a:r>
            <a:r>
              <a:rPr lang="en-AU" altLang="zh-TW" sz="4000" dirty="0" err="1">
                <a:latin typeface="+mj-lt"/>
                <a:ea typeface="+mj-ea"/>
                <a:cs typeface="+mj-cs"/>
              </a:rPr>
              <a:t>hasrat</a:t>
            </a:r>
            <a:r>
              <a:rPr lang="en-AU" altLang="zh-TW" sz="4000" dirty="0">
                <a:latin typeface="+mj-lt"/>
                <a:ea typeface="+mj-ea"/>
                <a:cs typeface="+mj-cs"/>
              </a:rPr>
              <a:t> </a:t>
            </a:r>
            <a:r>
              <a:rPr lang="en-AU" altLang="zh-TW" sz="4000" dirty="0" err="1">
                <a:latin typeface="+mj-lt"/>
                <a:ea typeface="+mj-ea"/>
                <a:cs typeface="+mj-cs"/>
              </a:rPr>
              <a:t>pendidikan</a:t>
            </a:r>
            <a:endParaRPr lang="en-AU" altLang="zh-TW" sz="4000" dirty="0">
              <a:latin typeface="+mj-lt"/>
              <a:ea typeface="+mj-ea"/>
              <a:cs typeface="+mj-cs"/>
            </a:endParaRPr>
          </a:p>
        </p:txBody>
      </p:sp>
      <p:sp>
        <p:nvSpPr>
          <p:cNvPr id="19459" name="Rectangle 3"/>
          <p:cNvSpPr txBox="1">
            <a:spLocks noChangeArrowheads="1"/>
          </p:cNvSpPr>
          <p:nvPr/>
        </p:nvSpPr>
        <p:spPr bwMode="auto">
          <a:xfrm>
            <a:off x="428625" y="1143000"/>
            <a:ext cx="8143875" cy="4343400"/>
          </a:xfrm>
          <a:prstGeom prst="rect">
            <a:avLst/>
          </a:prstGeom>
          <a:noFill/>
          <a:ln w="9525">
            <a:noFill/>
            <a:miter lim="800000"/>
            <a:headEnd/>
            <a:tailEnd/>
          </a:ln>
        </p:spPr>
        <p:txBody>
          <a:bodyPr/>
          <a:lstStyle/>
          <a:p>
            <a:pPr>
              <a:spcBef>
                <a:spcPct val="20000"/>
              </a:spcBef>
              <a:buFont typeface="Wingdings" pitchFamily="2" charset="2"/>
              <a:buNone/>
            </a:pPr>
            <a:r>
              <a:rPr lang="en-AU" altLang="zh-TW" sz="2200">
                <a:latin typeface="Calibri" pitchFamily="34" charset="0"/>
              </a:rPr>
              <a:t>Konteks pembelajaran baru membawa perubahan kepada apa yang dijangkakan melalui pendidikan dan ini melibatkan:</a:t>
            </a:r>
          </a:p>
          <a:p>
            <a:pPr marL="830263" lvl="1" indent="-285750">
              <a:spcBef>
                <a:spcPct val="20000"/>
              </a:spcBef>
              <a:buFont typeface="Arial" charset="0"/>
              <a:buChar char="–"/>
            </a:pPr>
            <a:r>
              <a:rPr lang="en-AU" altLang="zh-TW" sz="2000">
                <a:latin typeface="Calibri" pitchFamily="34" charset="0"/>
              </a:rPr>
              <a:t>Kebolehan berkomunikasi </a:t>
            </a:r>
          </a:p>
          <a:p>
            <a:pPr marL="830263" lvl="1" indent="-285750">
              <a:spcBef>
                <a:spcPct val="20000"/>
              </a:spcBef>
              <a:buFont typeface="Arial" charset="0"/>
              <a:buChar char="–"/>
            </a:pPr>
            <a:r>
              <a:rPr lang="en-AU" altLang="zh-TW" sz="2000">
                <a:latin typeface="Calibri" pitchFamily="34" charset="0"/>
              </a:rPr>
              <a:t>Kebolehsesuaian untuk berubah </a:t>
            </a:r>
          </a:p>
          <a:p>
            <a:pPr marL="830263" lvl="1" indent="-285750">
              <a:spcBef>
                <a:spcPct val="20000"/>
              </a:spcBef>
              <a:buFont typeface="Arial" charset="0"/>
              <a:buChar char="–"/>
            </a:pPr>
            <a:r>
              <a:rPr lang="en-AU" altLang="zh-TW" sz="2000">
                <a:solidFill>
                  <a:srgbClr val="FF0000"/>
                </a:solidFill>
                <a:latin typeface="Calibri" pitchFamily="34" charset="0"/>
              </a:rPr>
              <a:t>Kebolehan bekerja dalam pasukan </a:t>
            </a:r>
          </a:p>
          <a:p>
            <a:pPr marL="830263" lvl="1" indent="-285750">
              <a:spcBef>
                <a:spcPct val="20000"/>
              </a:spcBef>
              <a:buFont typeface="Arial" charset="0"/>
              <a:buChar char="–"/>
            </a:pPr>
            <a:r>
              <a:rPr lang="en-AU" altLang="zh-TW" sz="2000">
                <a:solidFill>
                  <a:srgbClr val="FF0000"/>
                </a:solidFill>
                <a:latin typeface="Calibri" pitchFamily="34" charset="0"/>
              </a:rPr>
              <a:t>Kesediaan menyelesaikan masalah </a:t>
            </a:r>
          </a:p>
          <a:p>
            <a:pPr marL="830263" lvl="1" indent="-285750">
              <a:spcBef>
                <a:spcPct val="20000"/>
              </a:spcBef>
              <a:buFont typeface="Arial" charset="0"/>
              <a:buChar char="–"/>
            </a:pPr>
            <a:r>
              <a:rPr lang="en-AU" altLang="zh-TW" sz="2000">
                <a:solidFill>
                  <a:srgbClr val="FF0000"/>
                </a:solidFill>
                <a:latin typeface="Calibri" pitchFamily="34" charset="0"/>
              </a:rPr>
              <a:t>Kebolehan menganalisis dan mengkonsepsikan </a:t>
            </a:r>
          </a:p>
          <a:p>
            <a:pPr marL="830263" lvl="1" indent="-285750">
              <a:spcBef>
                <a:spcPct val="20000"/>
              </a:spcBef>
              <a:buFont typeface="Arial" charset="0"/>
              <a:buChar char="–"/>
            </a:pPr>
            <a:r>
              <a:rPr lang="en-AU" altLang="zh-TW" sz="2000">
                <a:latin typeface="Calibri" pitchFamily="34" charset="0"/>
              </a:rPr>
              <a:t>Kebolehan membuat refleksi dan menambah baik </a:t>
            </a:r>
          </a:p>
          <a:p>
            <a:pPr marL="830263" lvl="1" indent="-285750">
              <a:spcBef>
                <a:spcPct val="20000"/>
              </a:spcBef>
              <a:buFont typeface="Arial" charset="0"/>
              <a:buChar char="–"/>
            </a:pPr>
            <a:r>
              <a:rPr lang="en-AU" altLang="zh-TW" sz="2000">
                <a:latin typeface="Calibri" pitchFamily="34" charset="0"/>
              </a:rPr>
              <a:t>Kebolehan mengurus kendiri </a:t>
            </a:r>
          </a:p>
          <a:p>
            <a:pPr marL="830263" lvl="1" indent="-285750">
              <a:spcBef>
                <a:spcPct val="20000"/>
              </a:spcBef>
              <a:buFont typeface="Arial" charset="0"/>
              <a:buChar char="–"/>
            </a:pPr>
            <a:r>
              <a:rPr lang="en-AU" altLang="zh-TW" sz="2000">
                <a:solidFill>
                  <a:srgbClr val="FF0000"/>
                </a:solidFill>
                <a:latin typeface="Calibri" pitchFamily="34" charset="0"/>
              </a:rPr>
              <a:t>Kebolehan mencipta, membuat inovasi dan mengkritik </a:t>
            </a:r>
          </a:p>
          <a:p>
            <a:pPr marL="830263" lvl="1" indent="-285750">
              <a:spcBef>
                <a:spcPct val="20000"/>
              </a:spcBef>
              <a:buFont typeface="Arial" charset="0"/>
              <a:buChar char="–"/>
            </a:pPr>
            <a:r>
              <a:rPr lang="en-AU" altLang="zh-TW" sz="2000">
                <a:latin typeface="Calibri" pitchFamily="34" charset="0"/>
              </a:rPr>
              <a:t>Kebolehan untuk belajar sepanjang hayat</a:t>
            </a:r>
          </a:p>
          <a:p>
            <a:pPr marL="830263" lvl="1" indent="-285750">
              <a:spcBef>
                <a:spcPct val="20000"/>
              </a:spcBef>
              <a:buFont typeface="Arial" charset="0"/>
              <a:buChar char="–"/>
            </a:pPr>
            <a:r>
              <a:rPr lang="en-AU" altLang="zh-TW" sz="2000">
                <a:solidFill>
                  <a:srgbClr val="FF0000"/>
                </a:solidFill>
                <a:latin typeface="Calibri" pitchFamily="34" charset="0"/>
              </a:rPr>
              <a:t>Kebolehan untuk mahir dalam pelbagai bidang (cross specialist )</a:t>
            </a:r>
            <a:endParaRPr lang="en-AU" altLang="zh-TW" sz="3300">
              <a:solidFill>
                <a:srgbClr val="FF0000"/>
              </a:solidFill>
              <a:latin typeface="Calibri" pitchFamily="34" charset="0"/>
            </a:endParaRPr>
          </a:p>
        </p:txBody>
      </p:sp>
      <p:pic>
        <p:nvPicPr>
          <p:cNvPr id="19460" name="Picture 5"/>
          <p:cNvPicPr>
            <a:picLocks noChangeArrowheads="1"/>
          </p:cNvPicPr>
          <p:nvPr/>
        </p:nvPicPr>
        <p:blipFill>
          <a:blip r:embed="rId2" cstate="print"/>
          <a:srcRect/>
          <a:stretch>
            <a:fillRect/>
          </a:stretch>
        </p:blipFill>
        <p:spPr bwMode="auto">
          <a:xfrm>
            <a:off x="7286625" y="3071813"/>
            <a:ext cx="1857375"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ph03425i"/>
          <p:cNvPicPr>
            <a:picLocks noChangeAspect="1" noChangeArrowheads="1"/>
          </p:cNvPicPr>
          <p:nvPr/>
        </p:nvPicPr>
        <p:blipFill>
          <a:blip r:embed="rId2" cstate="print"/>
          <a:srcRect/>
          <a:stretch>
            <a:fillRect/>
          </a:stretch>
        </p:blipFill>
        <p:spPr bwMode="auto">
          <a:xfrm>
            <a:off x="6172200" y="4114800"/>
            <a:ext cx="2481263" cy="1654175"/>
          </a:xfrm>
          <a:prstGeom prst="rect">
            <a:avLst/>
          </a:prstGeom>
          <a:noFill/>
          <a:ln w="9525">
            <a:noFill/>
            <a:miter lim="800000"/>
            <a:headEnd/>
            <a:tailEnd/>
          </a:ln>
        </p:spPr>
      </p:pic>
      <p:sp>
        <p:nvSpPr>
          <p:cNvPr id="3" name="TextBox 3"/>
          <p:cNvSpPr txBox="1">
            <a:spLocks noChangeArrowheads="1"/>
          </p:cNvSpPr>
          <p:nvPr/>
        </p:nvSpPr>
        <p:spPr bwMode="auto">
          <a:xfrm>
            <a:off x="428625" y="1071563"/>
            <a:ext cx="8305800" cy="2862262"/>
          </a:xfrm>
          <a:prstGeom prst="rect">
            <a:avLst/>
          </a:prstGeom>
          <a:noFill/>
          <a:ln w="9525">
            <a:noFill/>
            <a:miter lim="800000"/>
            <a:headEnd/>
            <a:tailEnd/>
          </a:ln>
        </p:spPr>
        <p:txBody>
          <a:bodyPr>
            <a:spAutoFit/>
          </a:bodyPr>
          <a:lstStyle/>
          <a:p>
            <a:pPr algn="just"/>
            <a:r>
              <a:rPr lang="en-US" sz="3600">
                <a:latin typeface="Calibri" pitchFamily="34" charset="0"/>
              </a:rPr>
              <a:t>Kurikulum yang direkabentuk menuntut kita untuk membuat pilihan tentang apakah yang penting pada masa kini bagi membantu pelajar untuk masa depan mereka.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7"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3000"/>
                                        <p:tgtEl>
                                          <p:spTgt spid="2"/>
                                        </p:tgtEl>
                                      </p:cBhvr>
                                    </p:animEffect>
                                    <p:anim calcmode="lin" valueType="num">
                                      <p:cBhvr>
                                        <p:cTn id="14" dur="3000" fill="hold"/>
                                        <p:tgtEl>
                                          <p:spTgt spid="2"/>
                                        </p:tgtEl>
                                        <p:attrNameLst>
                                          <p:attrName>ppt_x</p:attrName>
                                        </p:attrNameLst>
                                      </p:cBhvr>
                                      <p:tavLst>
                                        <p:tav tm="0">
                                          <p:val>
                                            <p:strVal val="#ppt_x"/>
                                          </p:val>
                                        </p:tav>
                                        <p:tav tm="100000">
                                          <p:val>
                                            <p:strVal val="#ppt_x"/>
                                          </p:val>
                                        </p:tav>
                                      </p:tavLst>
                                    </p:anim>
                                    <p:anim calcmode="lin" valueType="num">
                                      <p:cBhvr>
                                        <p:cTn id="15" dur="3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z="4800" smtClean="0">
                <a:solidFill>
                  <a:schemeClr val="hlink"/>
                </a:solidFill>
              </a:rPr>
              <a:t/>
            </a:r>
            <a:br>
              <a:rPr lang="en-US" sz="4800" smtClean="0">
                <a:solidFill>
                  <a:schemeClr val="hlink"/>
                </a:solidFill>
              </a:rPr>
            </a:br>
            <a:r>
              <a:rPr lang="en-US" sz="4800" smtClean="0">
                <a:solidFill>
                  <a:schemeClr val="hlink"/>
                </a:solidFill>
              </a:rPr>
              <a:t> The World Has Changed</a:t>
            </a:r>
            <a:r>
              <a:rPr lang="en-US" smtClean="0">
                <a:solidFill>
                  <a:srgbClr val="A2FCD3"/>
                </a:solidFill>
              </a:rPr>
              <a:t> </a:t>
            </a:r>
            <a:r>
              <a:rPr lang="en-US" sz="4800" smtClean="0">
                <a:solidFill>
                  <a:schemeClr val="hlink"/>
                </a:solidFill>
              </a:rPr>
              <a:t/>
            </a:r>
            <a:br>
              <a:rPr lang="en-US" sz="4800" smtClean="0">
                <a:solidFill>
                  <a:schemeClr val="hlink"/>
                </a:solidFill>
              </a:rPr>
            </a:br>
            <a:endParaRPr lang="en-US" sz="4800" smtClean="0">
              <a:solidFill>
                <a:schemeClr val="hlink"/>
              </a:solidFill>
            </a:endParaRPr>
          </a:p>
        </p:txBody>
      </p:sp>
      <p:pic>
        <p:nvPicPr>
          <p:cNvPr id="4099" name="Picture 4"/>
          <p:cNvPicPr>
            <a:picLocks noChangeAspect="1" noChangeArrowheads="1"/>
          </p:cNvPicPr>
          <p:nvPr>
            <p:ph type="body" sz="half" idx="1"/>
          </p:nvPr>
        </p:nvPicPr>
        <p:blipFill>
          <a:blip r:embed="rId2" cstate="print"/>
          <a:srcRect/>
          <a:stretch>
            <a:fillRect/>
          </a:stretch>
        </p:blipFill>
        <p:spPr>
          <a:xfrm>
            <a:off x="914400" y="1600200"/>
            <a:ext cx="2295525" cy="3200400"/>
          </a:xfrm>
          <a:noFill/>
        </p:spPr>
      </p:pic>
      <p:sp>
        <p:nvSpPr>
          <p:cNvPr id="4100" name="Rectangle 8"/>
          <p:cNvSpPr>
            <a:spLocks noGrp="1" noChangeArrowheads="1"/>
          </p:cNvSpPr>
          <p:nvPr>
            <p:ph type="body" sz="half" idx="2"/>
          </p:nvPr>
        </p:nvSpPr>
        <p:spPr>
          <a:xfrm>
            <a:off x="3886200" y="1600200"/>
            <a:ext cx="4800600" cy="4525963"/>
          </a:xfrm>
        </p:spPr>
        <p:txBody>
          <a:bodyPr/>
          <a:lstStyle/>
          <a:p>
            <a:pPr eaLnBrk="1" hangingPunct="1">
              <a:buFontTx/>
              <a:buNone/>
            </a:pPr>
            <a:r>
              <a:rPr lang="en-US" sz="3000" smtClean="0">
                <a:solidFill>
                  <a:srgbClr val="FF0000"/>
                </a:solidFill>
              </a:rPr>
              <a:t>    </a:t>
            </a:r>
            <a:r>
              <a:rPr lang="en-US" sz="3000" smtClean="0"/>
              <a:t>We have moved into a more demanding cognitive age, compelling people to become better at </a:t>
            </a:r>
            <a:r>
              <a:rPr lang="en-US" sz="3000" u="sng" smtClean="0">
                <a:solidFill>
                  <a:srgbClr val="FF0000"/>
                </a:solidFill>
              </a:rPr>
              <a:t>absorbing</a:t>
            </a:r>
            <a:r>
              <a:rPr lang="en-US" sz="3000" smtClean="0">
                <a:solidFill>
                  <a:srgbClr val="FF0000"/>
                </a:solidFill>
              </a:rPr>
              <a:t>, </a:t>
            </a:r>
            <a:r>
              <a:rPr lang="en-US" sz="3000" u="sng" smtClean="0">
                <a:solidFill>
                  <a:srgbClr val="FF0000"/>
                </a:solidFill>
              </a:rPr>
              <a:t>processing</a:t>
            </a:r>
            <a:r>
              <a:rPr lang="en-US" sz="3000" smtClean="0">
                <a:solidFill>
                  <a:srgbClr val="FF0000"/>
                </a:solidFill>
              </a:rPr>
              <a:t> and </a:t>
            </a:r>
            <a:r>
              <a:rPr lang="en-US" sz="3000" u="sng" smtClean="0">
                <a:solidFill>
                  <a:srgbClr val="FF0000"/>
                </a:solidFill>
              </a:rPr>
              <a:t>combining information</a:t>
            </a:r>
            <a:r>
              <a:rPr lang="en-US" sz="3000" smtClean="0">
                <a:solidFill>
                  <a:srgbClr val="FF0000"/>
                </a:solidFill>
              </a:rPr>
              <a:t>.</a:t>
            </a:r>
          </a:p>
        </p:txBody>
      </p:sp>
      <p:sp>
        <p:nvSpPr>
          <p:cNvPr id="4101" name="Text Box 6"/>
          <p:cNvSpPr txBox="1">
            <a:spLocks noChangeArrowheads="1"/>
          </p:cNvSpPr>
          <p:nvPr/>
        </p:nvSpPr>
        <p:spPr bwMode="auto">
          <a:xfrm>
            <a:off x="838200" y="5105400"/>
            <a:ext cx="3886200" cy="1860550"/>
          </a:xfrm>
          <a:prstGeom prst="rect">
            <a:avLst/>
          </a:prstGeom>
          <a:noFill/>
          <a:ln w="9525">
            <a:noFill/>
            <a:miter lim="800000"/>
            <a:headEnd/>
            <a:tailEnd/>
          </a:ln>
        </p:spPr>
        <p:txBody>
          <a:bodyPr>
            <a:spAutoFit/>
          </a:bodyPr>
          <a:lstStyle/>
          <a:p>
            <a:pPr>
              <a:spcBef>
                <a:spcPct val="50000"/>
              </a:spcBef>
            </a:pPr>
            <a:r>
              <a:rPr lang="en-US" sz="4000">
                <a:solidFill>
                  <a:schemeClr val="hlink"/>
                </a:solidFill>
              </a:rPr>
              <a:t>Can we learn to change with it?</a:t>
            </a:r>
            <a:r>
              <a:rPr lang="en-US" sz="4800">
                <a:solidFill>
                  <a:schemeClr val="hlink"/>
                </a:solidFill>
              </a:rPr>
              <a:t/>
            </a:r>
            <a:br>
              <a:rPr lang="en-US" sz="4800">
                <a:solidFill>
                  <a:schemeClr val="hlink"/>
                </a:solidFill>
              </a:rPr>
            </a:br>
            <a:r>
              <a:rPr lang="en-US">
                <a:solidFill>
                  <a:schemeClr val="hlink"/>
                </a:solidFill>
              </a:rPr>
              <a:t/>
            </a:r>
            <a:br>
              <a:rPr lang="en-US">
                <a:solidFill>
                  <a:schemeClr val="hlink"/>
                </a:solidFill>
              </a:rPr>
            </a:br>
            <a:endParaRPr lang="en-US">
              <a:solidFill>
                <a:schemeClr val="hlink"/>
              </a:solidFill>
            </a:endParaRPr>
          </a:p>
        </p:txBody>
      </p:sp>
      <p:sp>
        <p:nvSpPr>
          <p:cNvPr id="4102" name="Text Box 7"/>
          <p:cNvSpPr txBox="1">
            <a:spLocks noChangeArrowheads="1"/>
          </p:cNvSpPr>
          <p:nvPr/>
        </p:nvSpPr>
        <p:spPr bwMode="auto">
          <a:xfrm>
            <a:off x="2971800" y="6172200"/>
            <a:ext cx="5334000" cy="366713"/>
          </a:xfrm>
          <a:prstGeom prst="rect">
            <a:avLst/>
          </a:prstGeom>
          <a:noFill/>
          <a:ln w="9525">
            <a:noFill/>
            <a:miter lim="800000"/>
            <a:headEnd/>
            <a:tailEnd/>
          </a:ln>
        </p:spPr>
        <p:txBody>
          <a:bodyPr>
            <a:spAutoFit/>
          </a:bodyPr>
          <a:lstStyle/>
          <a:p>
            <a:pPr>
              <a:spcBef>
                <a:spcPct val="50000"/>
              </a:spcBef>
            </a:pPr>
            <a:endParaRPr lang="ms-MY">
              <a:solidFill>
                <a:srgbClr val="A2FCD3"/>
              </a:solidFill>
            </a:endParaRPr>
          </a:p>
        </p:txBody>
      </p:sp>
      <p:sp>
        <p:nvSpPr>
          <p:cNvPr id="4103" name="Text Box 9"/>
          <p:cNvSpPr txBox="1">
            <a:spLocks noChangeArrowheads="1"/>
          </p:cNvSpPr>
          <p:nvPr/>
        </p:nvSpPr>
        <p:spPr bwMode="auto">
          <a:xfrm>
            <a:off x="4953000" y="5334000"/>
            <a:ext cx="3886200" cy="915988"/>
          </a:xfrm>
          <a:prstGeom prst="rect">
            <a:avLst/>
          </a:prstGeom>
          <a:noFill/>
          <a:ln w="9525">
            <a:noFill/>
            <a:miter lim="800000"/>
            <a:headEnd/>
            <a:tailEnd/>
          </a:ln>
        </p:spPr>
        <p:txBody>
          <a:bodyPr>
            <a:spAutoFit/>
          </a:bodyPr>
          <a:lstStyle/>
          <a:p>
            <a:pPr>
              <a:spcBef>
                <a:spcPct val="50000"/>
              </a:spcBef>
            </a:pPr>
            <a:r>
              <a:rPr lang="en-US"/>
              <a:t>Who might our kindergarten children be working with on an on-the-job project in 2025?</a:t>
            </a:r>
          </a:p>
        </p:txBody>
      </p:sp>
      <p:pic>
        <p:nvPicPr>
          <p:cNvPr id="4104" name="Picture 9" descr="http://t3.gstatic.com/images?q=tbn:ANd9GcTUgloNwgGsa-02qOc1H9aljnG_Y_l5m0oziM5Sutpo9SOaMYaEzQ"/>
          <p:cNvPicPr>
            <a:picLocks noChangeAspect="1" noChangeArrowheads="1"/>
          </p:cNvPicPr>
          <p:nvPr/>
        </p:nvPicPr>
        <p:blipFill>
          <a:blip r:embed="rId3" cstate="print"/>
          <a:srcRect/>
          <a:stretch>
            <a:fillRect/>
          </a:stretch>
        </p:blipFill>
        <p:spPr bwMode="auto">
          <a:xfrm>
            <a:off x="1219200" y="1981200"/>
            <a:ext cx="1676400"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0" y="457200"/>
            <a:ext cx="9144000" cy="1190625"/>
          </a:xfrm>
          <a:prstGeom prst="rect">
            <a:avLst/>
          </a:prstGeom>
          <a:noFill/>
          <a:ln w="9525">
            <a:noFill/>
            <a:miter lim="800000"/>
            <a:headEnd/>
            <a:tailEnd/>
          </a:ln>
        </p:spPr>
        <p:txBody>
          <a:bodyPr>
            <a:spAutoFit/>
          </a:bodyPr>
          <a:lstStyle/>
          <a:p>
            <a:pPr algn="ctr">
              <a:spcBef>
                <a:spcPct val="50000"/>
              </a:spcBef>
              <a:spcAft>
                <a:spcPct val="50000"/>
              </a:spcAft>
            </a:pPr>
            <a:r>
              <a:rPr lang="en-US" sz="3600" b="1" i="1">
                <a:solidFill>
                  <a:schemeClr val="tx2"/>
                </a:solidFill>
                <a:latin typeface="Verdana" pitchFamily="34" charset="0"/>
              </a:rPr>
              <a:t>Why are 21</a:t>
            </a:r>
            <a:r>
              <a:rPr lang="en-US" sz="3600" b="1" i="1" baseline="30000">
                <a:solidFill>
                  <a:schemeClr val="tx2"/>
                </a:solidFill>
                <a:latin typeface="Verdana" pitchFamily="34" charset="0"/>
              </a:rPr>
              <a:t>st</a:t>
            </a:r>
            <a:r>
              <a:rPr lang="en-US" sz="3600" b="1" i="1">
                <a:solidFill>
                  <a:schemeClr val="tx2"/>
                </a:solidFill>
                <a:latin typeface="Verdana" pitchFamily="34" charset="0"/>
              </a:rPr>
              <a:t> century skills so important?</a:t>
            </a:r>
          </a:p>
        </p:txBody>
      </p:sp>
      <p:sp>
        <p:nvSpPr>
          <p:cNvPr id="21507" name="Text Box 3"/>
          <p:cNvSpPr txBox="1">
            <a:spLocks noChangeArrowheads="1"/>
          </p:cNvSpPr>
          <p:nvPr/>
        </p:nvSpPr>
        <p:spPr bwMode="auto">
          <a:xfrm>
            <a:off x="1295400" y="2133600"/>
            <a:ext cx="3429000" cy="1554163"/>
          </a:xfrm>
          <a:prstGeom prst="rect">
            <a:avLst/>
          </a:prstGeom>
          <a:noFill/>
          <a:ln w="9525">
            <a:noFill/>
            <a:miter lim="800000"/>
            <a:headEnd/>
            <a:tailEnd/>
          </a:ln>
        </p:spPr>
        <p:txBody>
          <a:bodyPr>
            <a:spAutoFit/>
          </a:bodyPr>
          <a:lstStyle/>
          <a:p>
            <a:pPr marL="342900" indent="-342900" algn="ctr">
              <a:buFont typeface="Wingdings" pitchFamily="2" charset="2"/>
              <a:buNone/>
            </a:pPr>
            <a:r>
              <a:rPr lang="en-US" sz="3200">
                <a:latin typeface="Verdana" pitchFamily="34" charset="0"/>
              </a:rPr>
              <a:t>There are new 21</a:t>
            </a:r>
            <a:r>
              <a:rPr lang="en-US" sz="3200" baseline="30000">
                <a:latin typeface="Verdana" pitchFamily="34" charset="0"/>
              </a:rPr>
              <a:t>st</a:t>
            </a:r>
            <a:r>
              <a:rPr lang="en-US" sz="3200">
                <a:latin typeface="Verdana" pitchFamily="34" charset="0"/>
              </a:rPr>
              <a:t> Century Contexts</a:t>
            </a:r>
          </a:p>
        </p:txBody>
      </p:sp>
      <p:sp>
        <p:nvSpPr>
          <p:cNvPr id="144388" name="Text Box 4"/>
          <p:cNvSpPr txBox="1">
            <a:spLocks noChangeArrowheads="1"/>
          </p:cNvSpPr>
          <p:nvPr/>
        </p:nvSpPr>
        <p:spPr bwMode="auto">
          <a:xfrm>
            <a:off x="5029200" y="2286000"/>
            <a:ext cx="3575050" cy="457200"/>
          </a:xfrm>
          <a:prstGeom prst="rect">
            <a:avLst/>
          </a:prstGeom>
          <a:noFill/>
          <a:ln w="9525">
            <a:noFill/>
            <a:miter lim="800000"/>
            <a:headEnd/>
            <a:tailEnd/>
          </a:ln>
        </p:spPr>
        <p:txBody>
          <a:bodyPr>
            <a:spAutoFit/>
          </a:bodyPr>
          <a:lstStyle/>
          <a:p>
            <a:r>
              <a:rPr lang="en-US" sz="2400" b="1">
                <a:solidFill>
                  <a:srgbClr val="6C4B93"/>
                </a:solidFill>
                <a:latin typeface="Verdana" pitchFamily="34" charset="0"/>
              </a:rPr>
              <a:t>Global Competition</a:t>
            </a:r>
          </a:p>
        </p:txBody>
      </p:sp>
      <p:sp>
        <p:nvSpPr>
          <p:cNvPr id="144389" name="Text Box 5"/>
          <p:cNvSpPr txBox="1">
            <a:spLocks noChangeArrowheads="1"/>
          </p:cNvSpPr>
          <p:nvPr/>
        </p:nvSpPr>
        <p:spPr bwMode="auto">
          <a:xfrm>
            <a:off x="5029200" y="3124200"/>
            <a:ext cx="3451225" cy="457200"/>
          </a:xfrm>
          <a:prstGeom prst="rect">
            <a:avLst/>
          </a:prstGeom>
          <a:noFill/>
          <a:ln w="9525">
            <a:noFill/>
            <a:miter lim="800000"/>
            <a:headEnd/>
            <a:tailEnd/>
          </a:ln>
        </p:spPr>
        <p:txBody>
          <a:bodyPr wrap="none">
            <a:spAutoFit/>
          </a:bodyPr>
          <a:lstStyle/>
          <a:p>
            <a:r>
              <a:rPr lang="en-US" sz="2400" b="1">
                <a:solidFill>
                  <a:srgbClr val="039ACF"/>
                </a:solidFill>
                <a:latin typeface="Verdana" pitchFamily="34" charset="0"/>
              </a:rPr>
              <a:t>Global Cooperation</a:t>
            </a:r>
          </a:p>
        </p:txBody>
      </p:sp>
      <p:sp>
        <p:nvSpPr>
          <p:cNvPr id="144390" name="Text Box 6"/>
          <p:cNvSpPr txBox="1">
            <a:spLocks noChangeArrowheads="1"/>
          </p:cNvSpPr>
          <p:nvPr/>
        </p:nvSpPr>
        <p:spPr bwMode="auto">
          <a:xfrm>
            <a:off x="5029200" y="3962400"/>
            <a:ext cx="3619500" cy="457200"/>
          </a:xfrm>
          <a:prstGeom prst="rect">
            <a:avLst/>
          </a:prstGeom>
          <a:noFill/>
          <a:ln w="9525">
            <a:noFill/>
            <a:miter lim="800000"/>
            <a:headEnd/>
            <a:tailEnd/>
          </a:ln>
        </p:spPr>
        <p:txBody>
          <a:bodyPr wrap="none">
            <a:spAutoFit/>
          </a:bodyPr>
          <a:lstStyle/>
          <a:p>
            <a:r>
              <a:rPr lang="en-US" sz="2400" b="1">
                <a:solidFill>
                  <a:srgbClr val="9DBE49"/>
                </a:solidFill>
                <a:latin typeface="Verdana" pitchFamily="34" charset="0"/>
              </a:rPr>
              <a:t>Information Growth</a:t>
            </a:r>
          </a:p>
        </p:txBody>
      </p:sp>
      <p:sp>
        <p:nvSpPr>
          <p:cNvPr id="144391" name="Text Box 7"/>
          <p:cNvSpPr txBox="1">
            <a:spLocks noChangeArrowheads="1"/>
          </p:cNvSpPr>
          <p:nvPr/>
        </p:nvSpPr>
        <p:spPr bwMode="auto">
          <a:xfrm>
            <a:off x="4953000" y="4724400"/>
            <a:ext cx="3962400" cy="457200"/>
          </a:xfrm>
          <a:prstGeom prst="rect">
            <a:avLst/>
          </a:prstGeom>
          <a:noFill/>
          <a:ln w="9525">
            <a:noFill/>
            <a:miter lim="800000"/>
            <a:headEnd/>
            <a:tailEnd/>
          </a:ln>
        </p:spPr>
        <p:txBody>
          <a:bodyPr>
            <a:spAutoFit/>
          </a:bodyPr>
          <a:lstStyle/>
          <a:p>
            <a:r>
              <a:rPr lang="en-US" sz="2400" b="1">
                <a:solidFill>
                  <a:srgbClr val="FE6A00"/>
                </a:solidFill>
                <a:latin typeface="Verdana" pitchFamily="34" charset="0"/>
              </a:rPr>
              <a:t>More Jobs &amp; Careers</a:t>
            </a:r>
          </a:p>
        </p:txBody>
      </p:sp>
      <p:sp>
        <p:nvSpPr>
          <p:cNvPr id="144392" name="Text Box 8"/>
          <p:cNvSpPr txBox="1">
            <a:spLocks noChangeArrowheads="1"/>
          </p:cNvSpPr>
          <p:nvPr/>
        </p:nvSpPr>
        <p:spPr bwMode="auto">
          <a:xfrm>
            <a:off x="5029200" y="5562600"/>
            <a:ext cx="3089275" cy="457200"/>
          </a:xfrm>
          <a:prstGeom prst="rect">
            <a:avLst/>
          </a:prstGeom>
          <a:noFill/>
          <a:ln w="9525">
            <a:noFill/>
            <a:miter lim="800000"/>
            <a:headEnd/>
            <a:tailEnd/>
          </a:ln>
        </p:spPr>
        <p:txBody>
          <a:bodyPr wrap="none">
            <a:spAutoFit/>
          </a:bodyPr>
          <a:lstStyle/>
          <a:p>
            <a:r>
              <a:rPr lang="en-US" sz="2400" b="1">
                <a:solidFill>
                  <a:srgbClr val="CB0246"/>
                </a:solidFill>
                <a:latin typeface="Verdana" pitchFamily="34" charset="0"/>
              </a:rPr>
              <a:t>Service Economy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4388"/>
                                        </p:tgtEl>
                                        <p:attrNameLst>
                                          <p:attrName>style.visibility</p:attrName>
                                        </p:attrNameLst>
                                      </p:cBhvr>
                                      <p:to>
                                        <p:strVal val="visible"/>
                                      </p:to>
                                    </p:set>
                                    <p:animEffect transition="in" filter="fade">
                                      <p:cBhvr>
                                        <p:cTn id="7" dur="1000"/>
                                        <p:tgtEl>
                                          <p:spTgt spid="144388"/>
                                        </p:tgtEl>
                                      </p:cBhvr>
                                    </p:animEffect>
                                    <p:anim calcmode="lin" valueType="num">
                                      <p:cBhvr>
                                        <p:cTn id="8" dur="1000" fill="hold"/>
                                        <p:tgtEl>
                                          <p:spTgt spid="144388"/>
                                        </p:tgtEl>
                                        <p:attrNameLst>
                                          <p:attrName>ppt_x</p:attrName>
                                        </p:attrNameLst>
                                      </p:cBhvr>
                                      <p:tavLst>
                                        <p:tav tm="0">
                                          <p:val>
                                            <p:strVal val="#ppt_x"/>
                                          </p:val>
                                        </p:tav>
                                        <p:tav tm="100000">
                                          <p:val>
                                            <p:strVal val="#ppt_x"/>
                                          </p:val>
                                        </p:tav>
                                      </p:tavLst>
                                    </p:anim>
                                    <p:anim calcmode="lin" valueType="num">
                                      <p:cBhvr>
                                        <p:cTn id="9" dur="1000" fill="hold"/>
                                        <p:tgtEl>
                                          <p:spTgt spid="14438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4389"/>
                                        </p:tgtEl>
                                        <p:attrNameLst>
                                          <p:attrName>style.visibility</p:attrName>
                                        </p:attrNameLst>
                                      </p:cBhvr>
                                      <p:to>
                                        <p:strVal val="visible"/>
                                      </p:to>
                                    </p:set>
                                    <p:animEffect transition="in" filter="fade">
                                      <p:cBhvr>
                                        <p:cTn id="12" dur="1000"/>
                                        <p:tgtEl>
                                          <p:spTgt spid="144389"/>
                                        </p:tgtEl>
                                      </p:cBhvr>
                                    </p:animEffect>
                                    <p:anim calcmode="lin" valueType="num">
                                      <p:cBhvr>
                                        <p:cTn id="13" dur="1000" fill="hold"/>
                                        <p:tgtEl>
                                          <p:spTgt spid="144389"/>
                                        </p:tgtEl>
                                        <p:attrNameLst>
                                          <p:attrName>ppt_x</p:attrName>
                                        </p:attrNameLst>
                                      </p:cBhvr>
                                      <p:tavLst>
                                        <p:tav tm="0">
                                          <p:val>
                                            <p:strVal val="#ppt_x"/>
                                          </p:val>
                                        </p:tav>
                                        <p:tav tm="100000">
                                          <p:val>
                                            <p:strVal val="#ppt_x"/>
                                          </p:val>
                                        </p:tav>
                                      </p:tavLst>
                                    </p:anim>
                                    <p:anim calcmode="lin" valueType="num">
                                      <p:cBhvr>
                                        <p:cTn id="14" dur="1000" fill="hold"/>
                                        <p:tgtEl>
                                          <p:spTgt spid="14438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1500"/>
                                  </p:stCondLst>
                                  <p:childTnLst>
                                    <p:set>
                                      <p:cBhvr>
                                        <p:cTn id="17" dur="1" fill="hold">
                                          <p:stCondLst>
                                            <p:cond delay="0"/>
                                          </p:stCondLst>
                                        </p:cTn>
                                        <p:tgtEl>
                                          <p:spTgt spid="144390"/>
                                        </p:tgtEl>
                                        <p:attrNameLst>
                                          <p:attrName>style.visibility</p:attrName>
                                        </p:attrNameLst>
                                      </p:cBhvr>
                                      <p:to>
                                        <p:strVal val="visible"/>
                                      </p:to>
                                    </p:set>
                                    <p:animEffect transition="in" filter="fade">
                                      <p:cBhvr>
                                        <p:cTn id="18" dur="1000"/>
                                        <p:tgtEl>
                                          <p:spTgt spid="144390"/>
                                        </p:tgtEl>
                                      </p:cBhvr>
                                    </p:animEffect>
                                    <p:anim calcmode="lin" valueType="num">
                                      <p:cBhvr>
                                        <p:cTn id="19" dur="1000" fill="hold"/>
                                        <p:tgtEl>
                                          <p:spTgt spid="144390"/>
                                        </p:tgtEl>
                                        <p:attrNameLst>
                                          <p:attrName>ppt_x</p:attrName>
                                        </p:attrNameLst>
                                      </p:cBhvr>
                                      <p:tavLst>
                                        <p:tav tm="0">
                                          <p:val>
                                            <p:strVal val="#ppt_x"/>
                                          </p:val>
                                        </p:tav>
                                        <p:tav tm="100000">
                                          <p:val>
                                            <p:strVal val="#ppt_x"/>
                                          </p:val>
                                        </p:tav>
                                      </p:tavLst>
                                    </p:anim>
                                    <p:anim calcmode="lin" valueType="num">
                                      <p:cBhvr>
                                        <p:cTn id="20" dur="1000" fill="hold"/>
                                        <p:tgtEl>
                                          <p:spTgt spid="144390"/>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42" presetClass="entr" presetSubtype="0" fill="hold" grpId="0" nodeType="afterEffect">
                                  <p:stCondLst>
                                    <p:cond delay="1500"/>
                                  </p:stCondLst>
                                  <p:childTnLst>
                                    <p:set>
                                      <p:cBhvr>
                                        <p:cTn id="23" dur="1" fill="hold">
                                          <p:stCondLst>
                                            <p:cond delay="0"/>
                                          </p:stCondLst>
                                        </p:cTn>
                                        <p:tgtEl>
                                          <p:spTgt spid="144391"/>
                                        </p:tgtEl>
                                        <p:attrNameLst>
                                          <p:attrName>style.visibility</p:attrName>
                                        </p:attrNameLst>
                                      </p:cBhvr>
                                      <p:to>
                                        <p:strVal val="visible"/>
                                      </p:to>
                                    </p:set>
                                    <p:animEffect transition="in" filter="fade">
                                      <p:cBhvr>
                                        <p:cTn id="24" dur="1000"/>
                                        <p:tgtEl>
                                          <p:spTgt spid="144391"/>
                                        </p:tgtEl>
                                      </p:cBhvr>
                                    </p:animEffect>
                                    <p:anim calcmode="lin" valueType="num">
                                      <p:cBhvr>
                                        <p:cTn id="25" dur="1000" fill="hold"/>
                                        <p:tgtEl>
                                          <p:spTgt spid="144391"/>
                                        </p:tgtEl>
                                        <p:attrNameLst>
                                          <p:attrName>ppt_x</p:attrName>
                                        </p:attrNameLst>
                                      </p:cBhvr>
                                      <p:tavLst>
                                        <p:tav tm="0">
                                          <p:val>
                                            <p:strVal val="#ppt_x"/>
                                          </p:val>
                                        </p:tav>
                                        <p:tav tm="100000">
                                          <p:val>
                                            <p:strVal val="#ppt_x"/>
                                          </p:val>
                                        </p:tav>
                                      </p:tavLst>
                                    </p:anim>
                                    <p:anim calcmode="lin" valueType="num">
                                      <p:cBhvr>
                                        <p:cTn id="26" dur="1000" fill="hold"/>
                                        <p:tgtEl>
                                          <p:spTgt spid="144391"/>
                                        </p:tgtEl>
                                        <p:attrNameLst>
                                          <p:attrName>ppt_y</p:attrName>
                                        </p:attrNameLst>
                                      </p:cBhvr>
                                      <p:tavLst>
                                        <p:tav tm="0">
                                          <p:val>
                                            <p:strVal val="#ppt_y+.1"/>
                                          </p:val>
                                        </p:tav>
                                        <p:tav tm="100000">
                                          <p:val>
                                            <p:strVal val="#ppt_y"/>
                                          </p:val>
                                        </p:tav>
                                      </p:tavLst>
                                    </p:anim>
                                  </p:childTnLst>
                                </p:cTn>
                              </p:par>
                            </p:childTnLst>
                          </p:cTn>
                        </p:par>
                        <p:par>
                          <p:cTn id="27" fill="hold">
                            <p:stCondLst>
                              <p:cond delay="6000"/>
                            </p:stCondLst>
                            <p:childTnLst>
                              <p:par>
                                <p:cTn id="28" presetID="42" presetClass="entr" presetSubtype="0" fill="hold" grpId="0" nodeType="afterEffect">
                                  <p:stCondLst>
                                    <p:cond delay="1500"/>
                                  </p:stCondLst>
                                  <p:childTnLst>
                                    <p:set>
                                      <p:cBhvr>
                                        <p:cTn id="29" dur="1" fill="hold">
                                          <p:stCondLst>
                                            <p:cond delay="0"/>
                                          </p:stCondLst>
                                        </p:cTn>
                                        <p:tgtEl>
                                          <p:spTgt spid="144392"/>
                                        </p:tgtEl>
                                        <p:attrNameLst>
                                          <p:attrName>style.visibility</p:attrName>
                                        </p:attrNameLst>
                                      </p:cBhvr>
                                      <p:to>
                                        <p:strVal val="visible"/>
                                      </p:to>
                                    </p:set>
                                    <p:animEffect transition="in" filter="fade">
                                      <p:cBhvr>
                                        <p:cTn id="30" dur="1000"/>
                                        <p:tgtEl>
                                          <p:spTgt spid="144392"/>
                                        </p:tgtEl>
                                      </p:cBhvr>
                                    </p:animEffect>
                                    <p:anim calcmode="lin" valueType="num">
                                      <p:cBhvr>
                                        <p:cTn id="31" dur="1000" fill="hold"/>
                                        <p:tgtEl>
                                          <p:spTgt spid="144392"/>
                                        </p:tgtEl>
                                        <p:attrNameLst>
                                          <p:attrName>ppt_x</p:attrName>
                                        </p:attrNameLst>
                                      </p:cBhvr>
                                      <p:tavLst>
                                        <p:tav tm="0">
                                          <p:val>
                                            <p:strVal val="#ppt_x"/>
                                          </p:val>
                                        </p:tav>
                                        <p:tav tm="100000">
                                          <p:val>
                                            <p:strVal val="#ppt_x"/>
                                          </p:val>
                                        </p:tav>
                                      </p:tavLst>
                                    </p:anim>
                                    <p:anim calcmode="lin" valueType="num">
                                      <p:cBhvr>
                                        <p:cTn id="32" dur="1000" fill="hold"/>
                                        <p:tgtEl>
                                          <p:spTgt spid="1443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8" grpId="0"/>
      <p:bldP spid="144389" grpId="0"/>
      <p:bldP spid="144390" grpId="0"/>
      <p:bldP spid="144391" grpId="0"/>
      <p:bldP spid="14439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2" name="Picture 2" descr="RTM_collaboration"/>
          <p:cNvPicPr>
            <a:picLocks noChangeAspect="1" noChangeArrowheads="1"/>
          </p:cNvPicPr>
          <p:nvPr/>
        </p:nvPicPr>
        <p:blipFill>
          <a:blip r:embed="rId3" cstate="print"/>
          <a:srcRect/>
          <a:stretch>
            <a:fillRect/>
          </a:stretch>
        </p:blipFill>
        <p:spPr bwMode="auto">
          <a:xfrm>
            <a:off x="381000" y="4872038"/>
            <a:ext cx="3657600" cy="1704975"/>
          </a:xfrm>
          <a:prstGeom prst="rect">
            <a:avLst/>
          </a:prstGeom>
          <a:noFill/>
          <a:ln w="9525">
            <a:noFill/>
            <a:miter lim="800000"/>
            <a:headEnd/>
            <a:tailEnd/>
          </a:ln>
        </p:spPr>
      </p:pic>
      <p:sp>
        <p:nvSpPr>
          <p:cNvPr id="22531" name="Rectangle 3"/>
          <p:cNvSpPr>
            <a:spLocks noChangeArrowheads="1"/>
          </p:cNvSpPr>
          <p:nvPr/>
        </p:nvSpPr>
        <p:spPr bwMode="auto">
          <a:xfrm>
            <a:off x="228600" y="228600"/>
            <a:ext cx="9144000" cy="585788"/>
          </a:xfrm>
          <a:prstGeom prst="rect">
            <a:avLst/>
          </a:prstGeom>
          <a:noFill/>
          <a:ln w="9525">
            <a:noFill/>
            <a:miter lim="800000"/>
            <a:headEnd/>
            <a:tailEnd/>
          </a:ln>
        </p:spPr>
        <p:txBody>
          <a:bodyPr>
            <a:spAutoFit/>
          </a:bodyPr>
          <a:lstStyle/>
          <a:p>
            <a:pPr algn="ctr">
              <a:lnSpc>
                <a:spcPct val="90000"/>
              </a:lnSpc>
              <a:spcBef>
                <a:spcPct val="20000"/>
              </a:spcBef>
            </a:pPr>
            <a:r>
              <a:rPr lang="en-US" sz="3600" b="1" i="1">
                <a:solidFill>
                  <a:schemeClr val="tx2"/>
                </a:solidFill>
                <a:latin typeface="Verdana" pitchFamily="34" charset="0"/>
              </a:rPr>
              <a:t>Are our students ready?</a:t>
            </a:r>
          </a:p>
        </p:txBody>
      </p:sp>
      <p:sp>
        <p:nvSpPr>
          <p:cNvPr id="174084" name="Rectangle 4"/>
          <p:cNvSpPr>
            <a:spLocks noChangeArrowheads="1"/>
          </p:cNvSpPr>
          <p:nvPr/>
        </p:nvSpPr>
        <p:spPr bwMode="auto">
          <a:xfrm>
            <a:off x="152400" y="1447800"/>
            <a:ext cx="6324600" cy="838200"/>
          </a:xfrm>
          <a:prstGeom prst="rect">
            <a:avLst/>
          </a:prstGeom>
          <a:noFill/>
          <a:ln w="9525">
            <a:noFill/>
            <a:miter lim="800000"/>
            <a:headEnd/>
            <a:tailEnd/>
          </a:ln>
        </p:spPr>
        <p:txBody>
          <a:bodyPr/>
          <a:lstStyle/>
          <a:p>
            <a:pPr marL="342900" indent="-342900">
              <a:lnSpc>
                <a:spcPct val="90000"/>
              </a:lnSpc>
              <a:spcBef>
                <a:spcPct val="20000"/>
              </a:spcBef>
            </a:pPr>
            <a:r>
              <a:rPr lang="en-US" sz="2800">
                <a:latin typeface="Verdana" pitchFamily="34" charset="0"/>
              </a:rPr>
              <a:t>Are our students critical thinkers and problem solvers?</a:t>
            </a:r>
          </a:p>
        </p:txBody>
      </p:sp>
      <p:sp>
        <p:nvSpPr>
          <p:cNvPr id="174085" name="Rectangle 5"/>
          <p:cNvSpPr>
            <a:spLocks noChangeArrowheads="1"/>
          </p:cNvSpPr>
          <p:nvPr/>
        </p:nvSpPr>
        <p:spPr bwMode="auto">
          <a:xfrm>
            <a:off x="3048000" y="2971800"/>
            <a:ext cx="5486400" cy="457200"/>
          </a:xfrm>
          <a:prstGeom prst="rect">
            <a:avLst/>
          </a:prstGeom>
          <a:noFill/>
          <a:ln w="9525">
            <a:noFill/>
            <a:miter lim="800000"/>
            <a:headEnd/>
            <a:tailEnd/>
          </a:ln>
        </p:spPr>
        <p:txBody>
          <a:bodyPr/>
          <a:lstStyle/>
          <a:p>
            <a:pPr marL="342900" indent="-342900">
              <a:lnSpc>
                <a:spcPct val="90000"/>
              </a:lnSpc>
              <a:spcBef>
                <a:spcPct val="20000"/>
              </a:spcBef>
            </a:pPr>
            <a:r>
              <a:rPr lang="en-US" sz="2800">
                <a:solidFill>
                  <a:srgbClr val="FF9900"/>
                </a:solidFill>
                <a:latin typeface="Verdana" pitchFamily="34" charset="0"/>
              </a:rPr>
              <a:t>Are our students globally aware?</a:t>
            </a:r>
          </a:p>
        </p:txBody>
      </p:sp>
      <p:sp>
        <p:nvSpPr>
          <p:cNvPr id="174086" name="Rectangle 6"/>
          <p:cNvSpPr>
            <a:spLocks noChangeArrowheads="1"/>
          </p:cNvSpPr>
          <p:nvPr/>
        </p:nvSpPr>
        <p:spPr bwMode="auto">
          <a:xfrm>
            <a:off x="152400" y="3886200"/>
            <a:ext cx="6629400" cy="457200"/>
          </a:xfrm>
          <a:prstGeom prst="rect">
            <a:avLst/>
          </a:prstGeom>
          <a:noFill/>
          <a:ln w="9525">
            <a:noFill/>
            <a:miter lim="800000"/>
            <a:headEnd/>
            <a:tailEnd/>
          </a:ln>
        </p:spPr>
        <p:txBody>
          <a:bodyPr/>
          <a:lstStyle/>
          <a:p>
            <a:pPr marL="342900" indent="-342900">
              <a:lnSpc>
                <a:spcPct val="90000"/>
              </a:lnSpc>
              <a:spcBef>
                <a:spcPct val="20000"/>
              </a:spcBef>
            </a:pPr>
            <a:r>
              <a:rPr lang="en-US" sz="2800">
                <a:latin typeface="Verdana" pitchFamily="34" charset="0"/>
              </a:rPr>
              <a:t>Are our students self-directed?</a:t>
            </a:r>
          </a:p>
        </p:txBody>
      </p:sp>
      <p:sp>
        <p:nvSpPr>
          <p:cNvPr id="174087" name="Rectangle 7"/>
          <p:cNvSpPr>
            <a:spLocks noChangeArrowheads="1"/>
          </p:cNvSpPr>
          <p:nvPr/>
        </p:nvSpPr>
        <p:spPr bwMode="auto">
          <a:xfrm>
            <a:off x="4114800" y="4800600"/>
            <a:ext cx="6781800" cy="457200"/>
          </a:xfrm>
          <a:prstGeom prst="rect">
            <a:avLst/>
          </a:prstGeom>
          <a:noFill/>
          <a:ln w="9525">
            <a:noFill/>
            <a:miter lim="800000"/>
            <a:headEnd/>
            <a:tailEnd/>
          </a:ln>
        </p:spPr>
        <p:txBody>
          <a:bodyPr/>
          <a:lstStyle/>
          <a:p>
            <a:pPr marL="342900" indent="-342900">
              <a:lnSpc>
                <a:spcPct val="90000"/>
              </a:lnSpc>
              <a:spcBef>
                <a:spcPct val="20000"/>
              </a:spcBef>
            </a:pPr>
            <a:r>
              <a:rPr lang="en-US" sz="2800">
                <a:solidFill>
                  <a:srgbClr val="FF9900"/>
                </a:solidFill>
                <a:latin typeface="Verdana" pitchFamily="34" charset="0"/>
              </a:rPr>
              <a:t>Are our students good collaborators?</a:t>
            </a:r>
          </a:p>
        </p:txBody>
      </p:sp>
      <p:pic>
        <p:nvPicPr>
          <p:cNvPr id="22536" name="Picture 8" descr="world_map"/>
          <p:cNvPicPr>
            <a:picLocks noChangeAspect="1" noChangeArrowheads="1"/>
          </p:cNvPicPr>
          <p:nvPr/>
        </p:nvPicPr>
        <p:blipFill>
          <a:blip r:embed="rId4" cstate="print"/>
          <a:srcRect/>
          <a:stretch>
            <a:fillRect/>
          </a:stretch>
        </p:blipFill>
        <p:spPr bwMode="auto">
          <a:xfrm>
            <a:off x="6092825" y="1247775"/>
            <a:ext cx="2438400" cy="1698625"/>
          </a:xfrm>
          <a:prstGeom prst="rect">
            <a:avLst/>
          </a:prstGeom>
          <a:noFill/>
          <a:ln w="9525">
            <a:noFill/>
            <a:miter lim="800000"/>
            <a:headEnd/>
            <a:tailEnd/>
          </a:ln>
        </p:spPr>
      </p:pic>
      <p:pic>
        <p:nvPicPr>
          <p:cNvPr id="22537" name="Picture 9" descr="world_map_seq1"/>
          <p:cNvPicPr>
            <a:picLocks noChangeAspect="1" noChangeArrowheads="1"/>
          </p:cNvPicPr>
          <p:nvPr/>
        </p:nvPicPr>
        <p:blipFill>
          <a:blip r:embed="rId5" cstate="print"/>
          <a:srcRect/>
          <a:stretch>
            <a:fillRect/>
          </a:stretch>
        </p:blipFill>
        <p:spPr bwMode="auto">
          <a:xfrm>
            <a:off x="6102350" y="1250950"/>
            <a:ext cx="2438400" cy="1698625"/>
          </a:xfrm>
          <a:prstGeom prst="rect">
            <a:avLst/>
          </a:prstGeom>
          <a:noFill/>
          <a:ln w="9525">
            <a:noFill/>
            <a:miter lim="800000"/>
            <a:headEnd/>
            <a:tailEnd/>
          </a:ln>
        </p:spPr>
      </p:pic>
      <p:pic>
        <p:nvPicPr>
          <p:cNvPr id="22538" name="Picture 10" descr="world_map_seq2"/>
          <p:cNvPicPr>
            <a:picLocks noChangeAspect="1" noChangeArrowheads="1"/>
          </p:cNvPicPr>
          <p:nvPr/>
        </p:nvPicPr>
        <p:blipFill>
          <a:blip r:embed="rId6" cstate="print"/>
          <a:srcRect/>
          <a:stretch>
            <a:fillRect/>
          </a:stretch>
        </p:blipFill>
        <p:spPr bwMode="auto">
          <a:xfrm>
            <a:off x="6097588" y="1249363"/>
            <a:ext cx="2438400" cy="1698625"/>
          </a:xfrm>
          <a:prstGeom prst="rect">
            <a:avLst/>
          </a:prstGeom>
          <a:noFill/>
          <a:ln w="9525">
            <a:noFill/>
            <a:miter lim="800000"/>
            <a:headEnd/>
            <a:tailEnd/>
          </a:ln>
        </p:spPr>
      </p:pic>
      <p:pic>
        <p:nvPicPr>
          <p:cNvPr id="22539" name="Picture 11" descr="world_map_seq3"/>
          <p:cNvPicPr>
            <a:picLocks noChangeAspect="1" noChangeArrowheads="1"/>
          </p:cNvPicPr>
          <p:nvPr/>
        </p:nvPicPr>
        <p:blipFill>
          <a:blip r:embed="rId7" cstate="print"/>
          <a:srcRect/>
          <a:stretch>
            <a:fillRect/>
          </a:stretch>
        </p:blipFill>
        <p:spPr bwMode="auto">
          <a:xfrm>
            <a:off x="6097588" y="1249363"/>
            <a:ext cx="2438400" cy="1698625"/>
          </a:xfrm>
          <a:prstGeom prst="rect">
            <a:avLst/>
          </a:prstGeom>
          <a:noFill/>
          <a:ln w="9525">
            <a:noFill/>
            <a:miter lim="800000"/>
            <a:headEnd/>
            <a:tailEnd/>
          </a:ln>
        </p:spPr>
      </p:pic>
      <p:pic>
        <p:nvPicPr>
          <p:cNvPr id="22540" name="Picture 12" descr="world_map_seq4"/>
          <p:cNvPicPr>
            <a:picLocks noChangeAspect="1" noChangeArrowheads="1"/>
          </p:cNvPicPr>
          <p:nvPr/>
        </p:nvPicPr>
        <p:blipFill>
          <a:blip r:embed="rId8" cstate="print"/>
          <a:srcRect/>
          <a:stretch>
            <a:fillRect/>
          </a:stretch>
        </p:blipFill>
        <p:spPr bwMode="auto">
          <a:xfrm>
            <a:off x="6097588" y="1249363"/>
            <a:ext cx="2438400" cy="1698625"/>
          </a:xfrm>
          <a:prstGeom prst="rect">
            <a:avLst/>
          </a:prstGeom>
          <a:noFill/>
          <a:ln w="9525">
            <a:noFill/>
            <a:miter lim="800000"/>
            <a:headEnd/>
            <a:tailEnd/>
          </a:ln>
        </p:spPr>
      </p:pic>
      <p:pic>
        <p:nvPicPr>
          <p:cNvPr id="22541" name="Picture 13" descr="world_map_seq5"/>
          <p:cNvPicPr>
            <a:picLocks noChangeAspect="1" noChangeArrowheads="1"/>
          </p:cNvPicPr>
          <p:nvPr/>
        </p:nvPicPr>
        <p:blipFill>
          <a:blip r:embed="rId9" cstate="print"/>
          <a:srcRect/>
          <a:stretch>
            <a:fillRect/>
          </a:stretch>
        </p:blipFill>
        <p:spPr bwMode="auto">
          <a:xfrm>
            <a:off x="6097588" y="1249363"/>
            <a:ext cx="2438400" cy="1698625"/>
          </a:xfrm>
          <a:prstGeom prst="rect">
            <a:avLst/>
          </a:prstGeom>
          <a:noFill/>
          <a:ln w="9525">
            <a:noFill/>
            <a:miter lim="800000"/>
            <a:headEnd/>
            <a:tailEnd/>
          </a:ln>
        </p:spPr>
      </p:pic>
      <p:pic>
        <p:nvPicPr>
          <p:cNvPr id="22542" name="Picture 14" descr="world_map_seq6"/>
          <p:cNvPicPr>
            <a:picLocks noChangeAspect="1" noChangeArrowheads="1"/>
          </p:cNvPicPr>
          <p:nvPr/>
        </p:nvPicPr>
        <p:blipFill>
          <a:blip r:embed="rId10" cstate="print"/>
          <a:srcRect/>
          <a:stretch>
            <a:fillRect/>
          </a:stretch>
        </p:blipFill>
        <p:spPr bwMode="auto">
          <a:xfrm>
            <a:off x="6096000" y="1273175"/>
            <a:ext cx="2439988" cy="1698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4084"/>
                                        </p:tgtEl>
                                        <p:attrNameLst>
                                          <p:attrName>style.visibility</p:attrName>
                                        </p:attrNameLst>
                                      </p:cBhvr>
                                      <p:to>
                                        <p:strVal val="visible"/>
                                      </p:to>
                                    </p:set>
                                    <p:animEffect transition="in" filter="fade">
                                      <p:cBhvr>
                                        <p:cTn id="7" dur="1000"/>
                                        <p:tgtEl>
                                          <p:spTgt spid="174084"/>
                                        </p:tgtEl>
                                      </p:cBhvr>
                                    </p:animEffect>
                                    <p:anim calcmode="lin" valueType="num">
                                      <p:cBhvr>
                                        <p:cTn id="8" dur="1000" fill="hold"/>
                                        <p:tgtEl>
                                          <p:spTgt spid="174084"/>
                                        </p:tgtEl>
                                        <p:attrNameLst>
                                          <p:attrName>ppt_x</p:attrName>
                                        </p:attrNameLst>
                                      </p:cBhvr>
                                      <p:tavLst>
                                        <p:tav tm="0">
                                          <p:val>
                                            <p:strVal val="#ppt_x"/>
                                          </p:val>
                                        </p:tav>
                                        <p:tav tm="100000">
                                          <p:val>
                                            <p:strVal val="#ppt_x"/>
                                          </p:val>
                                        </p:tav>
                                      </p:tavLst>
                                    </p:anim>
                                    <p:anim calcmode="lin" valueType="num">
                                      <p:cBhvr>
                                        <p:cTn id="9" dur="1000" fill="hold"/>
                                        <p:tgtEl>
                                          <p:spTgt spid="17408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1000"/>
                                  </p:stCondLst>
                                  <p:childTnLst>
                                    <p:set>
                                      <p:cBhvr>
                                        <p:cTn id="12" dur="1" fill="hold">
                                          <p:stCondLst>
                                            <p:cond delay="0"/>
                                          </p:stCondLst>
                                        </p:cTn>
                                        <p:tgtEl>
                                          <p:spTgt spid="174085"/>
                                        </p:tgtEl>
                                        <p:attrNameLst>
                                          <p:attrName>style.visibility</p:attrName>
                                        </p:attrNameLst>
                                      </p:cBhvr>
                                      <p:to>
                                        <p:strVal val="visible"/>
                                      </p:to>
                                    </p:set>
                                    <p:animEffect transition="in" filter="fade">
                                      <p:cBhvr>
                                        <p:cTn id="13" dur="1000"/>
                                        <p:tgtEl>
                                          <p:spTgt spid="174085"/>
                                        </p:tgtEl>
                                      </p:cBhvr>
                                    </p:animEffect>
                                    <p:anim calcmode="lin" valueType="num">
                                      <p:cBhvr>
                                        <p:cTn id="14" dur="1000" fill="hold"/>
                                        <p:tgtEl>
                                          <p:spTgt spid="174085"/>
                                        </p:tgtEl>
                                        <p:attrNameLst>
                                          <p:attrName>ppt_x</p:attrName>
                                        </p:attrNameLst>
                                      </p:cBhvr>
                                      <p:tavLst>
                                        <p:tav tm="0">
                                          <p:val>
                                            <p:strVal val="#ppt_x"/>
                                          </p:val>
                                        </p:tav>
                                        <p:tav tm="100000">
                                          <p:val>
                                            <p:strVal val="#ppt_x"/>
                                          </p:val>
                                        </p:tav>
                                      </p:tavLst>
                                    </p:anim>
                                    <p:anim calcmode="lin" valueType="num">
                                      <p:cBhvr>
                                        <p:cTn id="15" dur="1000" fill="hold"/>
                                        <p:tgtEl>
                                          <p:spTgt spid="174085"/>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3000"/>
                                  </p:stCondLst>
                                  <p:childTnLst>
                                    <p:set>
                                      <p:cBhvr>
                                        <p:cTn id="17" dur="1" fill="hold">
                                          <p:stCondLst>
                                            <p:cond delay="0"/>
                                          </p:stCondLst>
                                        </p:cTn>
                                        <p:tgtEl>
                                          <p:spTgt spid="174086"/>
                                        </p:tgtEl>
                                        <p:attrNameLst>
                                          <p:attrName>style.visibility</p:attrName>
                                        </p:attrNameLst>
                                      </p:cBhvr>
                                      <p:to>
                                        <p:strVal val="visible"/>
                                      </p:to>
                                    </p:set>
                                    <p:animEffect transition="in" filter="fade">
                                      <p:cBhvr>
                                        <p:cTn id="18" dur="1000"/>
                                        <p:tgtEl>
                                          <p:spTgt spid="174086"/>
                                        </p:tgtEl>
                                      </p:cBhvr>
                                    </p:animEffect>
                                    <p:anim calcmode="lin" valueType="num">
                                      <p:cBhvr>
                                        <p:cTn id="19" dur="1000" fill="hold"/>
                                        <p:tgtEl>
                                          <p:spTgt spid="174086"/>
                                        </p:tgtEl>
                                        <p:attrNameLst>
                                          <p:attrName>ppt_x</p:attrName>
                                        </p:attrNameLst>
                                      </p:cBhvr>
                                      <p:tavLst>
                                        <p:tav tm="0">
                                          <p:val>
                                            <p:strVal val="#ppt_x"/>
                                          </p:val>
                                        </p:tav>
                                        <p:tav tm="100000">
                                          <p:val>
                                            <p:strVal val="#ppt_x"/>
                                          </p:val>
                                        </p:tav>
                                      </p:tavLst>
                                    </p:anim>
                                    <p:anim calcmode="lin" valueType="num">
                                      <p:cBhvr>
                                        <p:cTn id="20" dur="1000" fill="hold"/>
                                        <p:tgtEl>
                                          <p:spTgt spid="174086"/>
                                        </p:tgtEl>
                                        <p:attrNameLst>
                                          <p:attrName>ppt_y</p:attrName>
                                        </p:attrNameLst>
                                      </p:cBhvr>
                                      <p:tavLst>
                                        <p:tav tm="0">
                                          <p:val>
                                            <p:strVal val="#ppt_y+.1"/>
                                          </p:val>
                                        </p:tav>
                                        <p:tav tm="100000">
                                          <p:val>
                                            <p:strVal val="#ppt_y"/>
                                          </p:val>
                                        </p:tav>
                                      </p:tavLst>
                                    </p:anim>
                                  </p:childTnLst>
                                </p:cTn>
                              </p:par>
                            </p:childTnLst>
                          </p:cTn>
                        </p:par>
                        <p:par>
                          <p:cTn id="21" fill="hold">
                            <p:stCondLst>
                              <p:cond delay="5000"/>
                            </p:stCondLst>
                            <p:childTnLst>
                              <p:par>
                                <p:cTn id="22" presetID="42" presetClass="entr" presetSubtype="0" fill="hold" grpId="0" nodeType="afterEffect">
                                  <p:stCondLst>
                                    <p:cond delay="500"/>
                                  </p:stCondLst>
                                  <p:childTnLst>
                                    <p:set>
                                      <p:cBhvr>
                                        <p:cTn id="23" dur="1" fill="hold">
                                          <p:stCondLst>
                                            <p:cond delay="0"/>
                                          </p:stCondLst>
                                        </p:cTn>
                                        <p:tgtEl>
                                          <p:spTgt spid="174087"/>
                                        </p:tgtEl>
                                        <p:attrNameLst>
                                          <p:attrName>style.visibility</p:attrName>
                                        </p:attrNameLst>
                                      </p:cBhvr>
                                      <p:to>
                                        <p:strVal val="visible"/>
                                      </p:to>
                                    </p:set>
                                    <p:animEffect transition="in" filter="fade">
                                      <p:cBhvr>
                                        <p:cTn id="24" dur="1000"/>
                                        <p:tgtEl>
                                          <p:spTgt spid="174087"/>
                                        </p:tgtEl>
                                      </p:cBhvr>
                                    </p:animEffect>
                                    <p:anim calcmode="lin" valueType="num">
                                      <p:cBhvr>
                                        <p:cTn id="25" dur="1000" fill="hold"/>
                                        <p:tgtEl>
                                          <p:spTgt spid="174087"/>
                                        </p:tgtEl>
                                        <p:attrNameLst>
                                          <p:attrName>ppt_x</p:attrName>
                                        </p:attrNameLst>
                                      </p:cBhvr>
                                      <p:tavLst>
                                        <p:tav tm="0">
                                          <p:val>
                                            <p:strVal val="#ppt_x"/>
                                          </p:val>
                                        </p:tav>
                                        <p:tav tm="100000">
                                          <p:val>
                                            <p:strVal val="#ppt_x"/>
                                          </p:val>
                                        </p:tav>
                                      </p:tavLst>
                                    </p:anim>
                                    <p:anim calcmode="lin" valueType="num">
                                      <p:cBhvr>
                                        <p:cTn id="26" dur="1000" fill="hold"/>
                                        <p:tgtEl>
                                          <p:spTgt spid="174087"/>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500"/>
                                  </p:stCondLst>
                                  <p:childTnLst>
                                    <p:set>
                                      <p:cBhvr>
                                        <p:cTn id="28" dur="1" fill="hold">
                                          <p:stCondLst>
                                            <p:cond delay="0"/>
                                          </p:stCondLst>
                                        </p:cTn>
                                        <p:tgtEl>
                                          <p:spTgt spid="174082"/>
                                        </p:tgtEl>
                                        <p:attrNameLst>
                                          <p:attrName>style.visibility</p:attrName>
                                        </p:attrNameLst>
                                      </p:cBhvr>
                                      <p:to>
                                        <p:strVal val="visible"/>
                                      </p:to>
                                    </p:set>
                                    <p:animEffect transition="in" filter="fade">
                                      <p:cBhvr>
                                        <p:cTn id="29" dur="1000"/>
                                        <p:tgtEl>
                                          <p:spTgt spid="174082"/>
                                        </p:tgtEl>
                                      </p:cBhvr>
                                    </p:animEffect>
                                    <p:anim calcmode="lin" valueType="num">
                                      <p:cBhvr>
                                        <p:cTn id="30" dur="1000" fill="hold"/>
                                        <p:tgtEl>
                                          <p:spTgt spid="174082"/>
                                        </p:tgtEl>
                                        <p:attrNameLst>
                                          <p:attrName>ppt_x</p:attrName>
                                        </p:attrNameLst>
                                      </p:cBhvr>
                                      <p:tavLst>
                                        <p:tav tm="0">
                                          <p:val>
                                            <p:strVal val="#ppt_x"/>
                                          </p:val>
                                        </p:tav>
                                        <p:tav tm="100000">
                                          <p:val>
                                            <p:strVal val="#ppt_x"/>
                                          </p:val>
                                        </p:tav>
                                      </p:tavLst>
                                    </p:anim>
                                    <p:anim calcmode="lin" valueType="num">
                                      <p:cBhvr>
                                        <p:cTn id="31" dur="1000" fill="hold"/>
                                        <p:tgtEl>
                                          <p:spTgt spid="1740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4" grpId="0"/>
      <p:bldP spid="174085" grpId="0"/>
      <p:bldP spid="174086" grpId="0"/>
      <p:bldP spid="17408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304800" y="152400"/>
            <a:ext cx="8305800" cy="838200"/>
          </a:xfrm>
          <a:prstGeom prst="rect">
            <a:avLst/>
          </a:prstGeom>
          <a:noFill/>
          <a:ln>
            <a:miter lim="800000"/>
            <a:headEnd/>
            <a:tailEnd/>
          </a:ln>
        </p:spPr>
        <p:txBody>
          <a:bodyPr/>
          <a:lstStyle/>
          <a:p>
            <a:pPr algn="ctr" fontAlgn="auto">
              <a:spcAft>
                <a:spcPts val="0"/>
              </a:spcAft>
              <a:defRPr/>
            </a:pPr>
            <a:r>
              <a:rPr lang="en-GB" sz="2800" b="1">
                <a:solidFill>
                  <a:srgbClr val="FFC000"/>
                </a:solidFill>
                <a:latin typeface="+mj-lt"/>
                <a:ea typeface="+mj-ea"/>
                <a:cs typeface="+mj-cs"/>
              </a:rPr>
              <a:t>CIRI-CIRI INSAN MURID YANG DIHASRATKAN</a:t>
            </a:r>
            <a:endParaRPr lang="en-GB" sz="2800" b="1" dirty="0">
              <a:solidFill>
                <a:srgbClr val="FFC000"/>
              </a:solidFill>
              <a:latin typeface="+mj-lt"/>
              <a:ea typeface="+mj-ea"/>
              <a:cs typeface="+mj-cs"/>
            </a:endParaRPr>
          </a:p>
        </p:txBody>
      </p:sp>
      <p:grpSp>
        <p:nvGrpSpPr>
          <p:cNvPr id="23555" name="Group 32"/>
          <p:cNvGrpSpPr>
            <a:grpSpLocks/>
          </p:cNvGrpSpPr>
          <p:nvPr/>
        </p:nvGrpSpPr>
        <p:grpSpPr bwMode="auto">
          <a:xfrm>
            <a:off x="214313" y="2643188"/>
            <a:ext cx="8929687" cy="3243262"/>
            <a:chOff x="135" y="1665"/>
            <a:chExt cx="5625" cy="2043"/>
          </a:xfrm>
        </p:grpSpPr>
        <p:sp>
          <p:nvSpPr>
            <p:cNvPr id="23562" name="Text Box 5"/>
            <p:cNvSpPr txBox="1">
              <a:spLocks noChangeArrowheads="1"/>
            </p:cNvSpPr>
            <p:nvPr/>
          </p:nvSpPr>
          <p:spPr bwMode="auto">
            <a:xfrm>
              <a:off x="1215" y="2160"/>
              <a:ext cx="755" cy="231"/>
            </a:xfrm>
            <a:prstGeom prst="rect">
              <a:avLst/>
            </a:prstGeom>
            <a:noFill/>
            <a:ln w="9525">
              <a:noFill/>
              <a:miter lim="800000"/>
              <a:headEnd/>
              <a:tailEnd/>
            </a:ln>
          </p:spPr>
          <p:txBody>
            <a:bodyPr>
              <a:spAutoFit/>
            </a:bodyPr>
            <a:lstStyle/>
            <a:p>
              <a:pPr algn="ctr">
                <a:spcBef>
                  <a:spcPct val="50000"/>
                </a:spcBef>
              </a:pPr>
              <a:r>
                <a:rPr lang="en-GB" b="1">
                  <a:latin typeface="Calibri" pitchFamily="34" charset="0"/>
                </a:rPr>
                <a:t>Kreatif </a:t>
              </a:r>
            </a:p>
          </p:txBody>
        </p:sp>
        <p:sp>
          <p:nvSpPr>
            <p:cNvPr id="23563" name="Text Box 6"/>
            <p:cNvSpPr txBox="1">
              <a:spLocks noChangeArrowheads="1"/>
            </p:cNvSpPr>
            <p:nvPr/>
          </p:nvSpPr>
          <p:spPr bwMode="auto">
            <a:xfrm>
              <a:off x="225" y="1680"/>
              <a:ext cx="2700" cy="233"/>
            </a:xfrm>
            <a:prstGeom prst="rect">
              <a:avLst/>
            </a:prstGeom>
            <a:noFill/>
            <a:ln w="9525">
              <a:noFill/>
              <a:miter lim="800000"/>
              <a:headEnd/>
              <a:tailEnd/>
            </a:ln>
          </p:spPr>
          <p:txBody>
            <a:bodyPr>
              <a:spAutoFit/>
            </a:bodyPr>
            <a:lstStyle/>
            <a:p>
              <a:pPr algn="ctr">
                <a:spcBef>
                  <a:spcPct val="50000"/>
                </a:spcBef>
              </a:pPr>
              <a:r>
                <a:rPr lang="en-GB" b="1">
                  <a:latin typeface="Calibri" pitchFamily="34" charset="0"/>
                </a:rPr>
                <a:t>Berupaya Membuat Hubung-kait</a:t>
              </a:r>
            </a:p>
          </p:txBody>
        </p:sp>
        <p:sp>
          <p:nvSpPr>
            <p:cNvPr id="23564" name="Text Box 7"/>
            <p:cNvSpPr txBox="1">
              <a:spLocks noChangeArrowheads="1"/>
            </p:cNvSpPr>
            <p:nvPr/>
          </p:nvSpPr>
          <p:spPr bwMode="auto">
            <a:xfrm>
              <a:off x="2700" y="1665"/>
              <a:ext cx="821" cy="233"/>
            </a:xfrm>
            <a:prstGeom prst="rect">
              <a:avLst/>
            </a:prstGeom>
            <a:noFill/>
            <a:ln w="9525">
              <a:noFill/>
              <a:miter lim="800000"/>
              <a:headEnd/>
              <a:tailEnd/>
            </a:ln>
          </p:spPr>
          <p:txBody>
            <a:bodyPr>
              <a:spAutoFit/>
            </a:bodyPr>
            <a:lstStyle/>
            <a:p>
              <a:pPr algn="ctr">
                <a:spcBef>
                  <a:spcPct val="50000"/>
                </a:spcBef>
              </a:pPr>
              <a:r>
                <a:rPr lang="en-GB" b="1">
                  <a:latin typeface="Calibri" pitchFamily="34" charset="0"/>
                </a:rPr>
                <a:t>Menyoal </a:t>
              </a:r>
            </a:p>
          </p:txBody>
        </p:sp>
        <p:sp>
          <p:nvSpPr>
            <p:cNvPr id="23565" name="Text Box 8"/>
            <p:cNvSpPr txBox="1">
              <a:spLocks noChangeArrowheads="1"/>
            </p:cNvSpPr>
            <p:nvPr/>
          </p:nvSpPr>
          <p:spPr bwMode="auto">
            <a:xfrm>
              <a:off x="2520" y="2430"/>
              <a:ext cx="1688" cy="231"/>
            </a:xfrm>
            <a:prstGeom prst="rect">
              <a:avLst/>
            </a:prstGeom>
            <a:noFill/>
            <a:ln w="9525">
              <a:noFill/>
              <a:miter lim="800000"/>
              <a:headEnd/>
              <a:tailEnd/>
            </a:ln>
          </p:spPr>
          <p:txBody>
            <a:bodyPr>
              <a:spAutoFit/>
            </a:bodyPr>
            <a:lstStyle/>
            <a:p>
              <a:pPr algn="ctr">
                <a:spcBef>
                  <a:spcPct val="50000"/>
                </a:spcBef>
              </a:pPr>
              <a:r>
                <a:rPr lang="en-GB" b="1">
                  <a:latin typeface="Calibri" pitchFamily="34" charset="0"/>
                </a:rPr>
                <a:t>Bijak berkomunikasi</a:t>
              </a:r>
            </a:p>
          </p:txBody>
        </p:sp>
        <p:sp>
          <p:nvSpPr>
            <p:cNvPr id="23566" name="Text Box 9"/>
            <p:cNvSpPr txBox="1">
              <a:spLocks noChangeArrowheads="1"/>
            </p:cNvSpPr>
            <p:nvPr/>
          </p:nvSpPr>
          <p:spPr bwMode="auto">
            <a:xfrm>
              <a:off x="3510" y="1665"/>
              <a:ext cx="2070" cy="233"/>
            </a:xfrm>
            <a:prstGeom prst="rect">
              <a:avLst/>
            </a:prstGeom>
            <a:noFill/>
            <a:ln w="9525">
              <a:noFill/>
              <a:miter lim="800000"/>
              <a:headEnd/>
              <a:tailEnd/>
            </a:ln>
          </p:spPr>
          <p:txBody>
            <a:bodyPr>
              <a:spAutoFit/>
            </a:bodyPr>
            <a:lstStyle/>
            <a:p>
              <a:pPr algn="ctr">
                <a:spcBef>
                  <a:spcPct val="50000"/>
                </a:spcBef>
              </a:pPr>
              <a:r>
                <a:rPr lang="en-GB" b="1">
                  <a:latin typeface="Calibri" pitchFamily="34" charset="0"/>
                </a:rPr>
                <a:t>Yakin – mengambil risiko</a:t>
              </a:r>
            </a:p>
          </p:txBody>
        </p:sp>
        <p:sp>
          <p:nvSpPr>
            <p:cNvPr id="23567" name="Text Box 10"/>
            <p:cNvSpPr txBox="1">
              <a:spLocks noChangeArrowheads="1"/>
            </p:cNvSpPr>
            <p:nvPr/>
          </p:nvSpPr>
          <p:spPr bwMode="auto">
            <a:xfrm>
              <a:off x="3690" y="1935"/>
              <a:ext cx="1856" cy="231"/>
            </a:xfrm>
            <a:prstGeom prst="rect">
              <a:avLst/>
            </a:prstGeom>
            <a:noFill/>
            <a:ln w="9525">
              <a:noFill/>
              <a:miter lim="800000"/>
              <a:headEnd/>
              <a:tailEnd/>
            </a:ln>
          </p:spPr>
          <p:txBody>
            <a:bodyPr>
              <a:spAutoFit/>
            </a:bodyPr>
            <a:lstStyle/>
            <a:p>
              <a:pPr algn="ctr">
                <a:spcBef>
                  <a:spcPct val="50000"/>
                </a:spcBef>
              </a:pPr>
              <a:r>
                <a:rPr lang="en-GB" b="1">
                  <a:latin typeface="Calibri" pitchFamily="34" charset="0"/>
                </a:rPr>
                <a:t>Dahagakan ilmu</a:t>
              </a:r>
            </a:p>
          </p:txBody>
        </p:sp>
        <p:sp>
          <p:nvSpPr>
            <p:cNvPr id="23568" name="Text Box 11"/>
            <p:cNvSpPr txBox="1">
              <a:spLocks noChangeArrowheads="1"/>
            </p:cNvSpPr>
            <p:nvPr/>
          </p:nvSpPr>
          <p:spPr bwMode="auto">
            <a:xfrm>
              <a:off x="3600" y="2160"/>
              <a:ext cx="1170" cy="233"/>
            </a:xfrm>
            <a:prstGeom prst="rect">
              <a:avLst/>
            </a:prstGeom>
            <a:noFill/>
            <a:ln w="9525">
              <a:noFill/>
              <a:miter lim="800000"/>
              <a:headEnd/>
              <a:tailEnd/>
            </a:ln>
          </p:spPr>
          <p:txBody>
            <a:bodyPr>
              <a:spAutoFit/>
            </a:bodyPr>
            <a:lstStyle/>
            <a:p>
              <a:pPr algn="ctr">
                <a:spcBef>
                  <a:spcPct val="50000"/>
                </a:spcBef>
              </a:pPr>
              <a:r>
                <a:rPr lang="en-GB" b="1">
                  <a:latin typeface="Calibri" pitchFamily="34" charset="0"/>
                </a:rPr>
                <a:t>Ingin tahu </a:t>
              </a:r>
            </a:p>
          </p:txBody>
        </p:sp>
        <p:sp>
          <p:nvSpPr>
            <p:cNvPr id="23569" name="Text Box 12"/>
            <p:cNvSpPr txBox="1">
              <a:spLocks noChangeArrowheads="1"/>
            </p:cNvSpPr>
            <p:nvPr/>
          </p:nvSpPr>
          <p:spPr bwMode="auto">
            <a:xfrm>
              <a:off x="4095" y="2430"/>
              <a:ext cx="1554" cy="231"/>
            </a:xfrm>
            <a:prstGeom prst="rect">
              <a:avLst/>
            </a:prstGeom>
            <a:noFill/>
            <a:ln w="9525">
              <a:noFill/>
              <a:miter lim="800000"/>
              <a:headEnd/>
              <a:tailEnd/>
            </a:ln>
          </p:spPr>
          <p:txBody>
            <a:bodyPr>
              <a:spAutoFit/>
            </a:bodyPr>
            <a:lstStyle/>
            <a:p>
              <a:pPr algn="ctr">
                <a:spcBef>
                  <a:spcPct val="50000"/>
                </a:spcBef>
              </a:pPr>
              <a:r>
                <a:rPr lang="en-GB" b="1">
                  <a:latin typeface="Calibri" pitchFamily="34" charset="0"/>
                </a:rPr>
                <a:t>Menjana idea</a:t>
              </a:r>
            </a:p>
          </p:txBody>
        </p:sp>
        <p:sp>
          <p:nvSpPr>
            <p:cNvPr id="23570" name="Text Box 13"/>
            <p:cNvSpPr txBox="1">
              <a:spLocks noChangeArrowheads="1"/>
            </p:cNvSpPr>
            <p:nvPr/>
          </p:nvSpPr>
          <p:spPr bwMode="auto">
            <a:xfrm>
              <a:off x="1710" y="2700"/>
              <a:ext cx="754" cy="231"/>
            </a:xfrm>
            <a:prstGeom prst="rect">
              <a:avLst/>
            </a:prstGeom>
            <a:noFill/>
            <a:ln w="9525">
              <a:noFill/>
              <a:miter lim="800000"/>
              <a:headEnd/>
              <a:tailEnd/>
            </a:ln>
          </p:spPr>
          <p:txBody>
            <a:bodyPr>
              <a:spAutoFit/>
            </a:bodyPr>
            <a:lstStyle/>
            <a:p>
              <a:pPr algn="ctr">
                <a:spcBef>
                  <a:spcPct val="50000"/>
                </a:spcBef>
              </a:pPr>
              <a:r>
                <a:rPr lang="en-GB" b="1">
                  <a:latin typeface="Calibri" pitchFamily="34" charset="0"/>
                </a:rPr>
                <a:t>Fleksibel </a:t>
              </a:r>
            </a:p>
          </p:txBody>
        </p:sp>
        <p:sp>
          <p:nvSpPr>
            <p:cNvPr id="23571" name="Text Box 14"/>
            <p:cNvSpPr txBox="1">
              <a:spLocks noChangeArrowheads="1"/>
            </p:cNvSpPr>
            <p:nvPr/>
          </p:nvSpPr>
          <p:spPr bwMode="auto">
            <a:xfrm>
              <a:off x="1506" y="1930"/>
              <a:ext cx="1599" cy="233"/>
            </a:xfrm>
            <a:prstGeom prst="rect">
              <a:avLst/>
            </a:prstGeom>
            <a:noFill/>
            <a:ln w="9525">
              <a:noFill/>
              <a:miter lim="800000"/>
              <a:headEnd/>
              <a:tailEnd/>
            </a:ln>
          </p:spPr>
          <p:txBody>
            <a:bodyPr>
              <a:spAutoFit/>
            </a:bodyPr>
            <a:lstStyle/>
            <a:p>
              <a:pPr algn="ctr">
                <a:spcBef>
                  <a:spcPct val="50000"/>
                </a:spcBef>
              </a:pPr>
              <a:r>
                <a:rPr lang="en-GB" b="1">
                  <a:latin typeface="Calibri" pitchFamily="34" charset="0"/>
                </a:rPr>
                <a:t>Tidak berputus asa</a:t>
              </a:r>
            </a:p>
          </p:txBody>
        </p:sp>
        <p:sp>
          <p:nvSpPr>
            <p:cNvPr id="23572" name="Text Box 15"/>
            <p:cNvSpPr txBox="1">
              <a:spLocks noChangeArrowheads="1"/>
            </p:cNvSpPr>
            <p:nvPr/>
          </p:nvSpPr>
          <p:spPr bwMode="auto">
            <a:xfrm>
              <a:off x="2610" y="2700"/>
              <a:ext cx="2491" cy="233"/>
            </a:xfrm>
            <a:prstGeom prst="rect">
              <a:avLst/>
            </a:prstGeom>
            <a:noFill/>
            <a:ln w="9525">
              <a:noFill/>
              <a:miter lim="800000"/>
              <a:headEnd/>
              <a:tailEnd/>
            </a:ln>
          </p:spPr>
          <p:txBody>
            <a:bodyPr>
              <a:spAutoFit/>
            </a:bodyPr>
            <a:lstStyle/>
            <a:p>
              <a:pPr algn="ctr">
                <a:spcBef>
                  <a:spcPct val="50000"/>
                </a:spcBef>
              </a:pPr>
              <a:r>
                <a:rPr lang="en-GB" b="1">
                  <a:latin typeface="Calibri" pitchFamily="34" charset="0"/>
                </a:rPr>
                <a:t>Mendengar dan membuat refleksi</a:t>
              </a:r>
            </a:p>
          </p:txBody>
        </p:sp>
        <p:sp>
          <p:nvSpPr>
            <p:cNvPr id="23573" name="Text Box 16"/>
            <p:cNvSpPr txBox="1">
              <a:spLocks noChangeArrowheads="1"/>
            </p:cNvSpPr>
            <p:nvPr/>
          </p:nvSpPr>
          <p:spPr bwMode="auto">
            <a:xfrm>
              <a:off x="192" y="2160"/>
              <a:ext cx="1113" cy="233"/>
            </a:xfrm>
            <a:prstGeom prst="rect">
              <a:avLst/>
            </a:prstGeom>
            <a:noFill/>
            <a:ln w="9525">
              <a:noFill/>
              <a:miter lim="800000"/>
              <a:headEnd/>
              <a:tailEnd/>
            </a:ln>
          </p:spPr>
          <p:txBody>
            <a:bodyPr>
              <a:spAutoFit/>
            </a:bodyPr>
            <a:lstStyle/>
            <a:p>
              <a:pPr algn="ctr">
                <a:spcBef>
                  <a:spcPct val="50000"/>
                </a:spcBef>
              </a:pPr>
              <a:r>
                <a:rPr lang="en-GB" b="1">
                  <a:latin typeface="Calibri" pitchFamily="34" charset="0"/>
                </a:rPr>
                <a:t>Kritikal</a:t>
              </a:r>
            </a:p>
          </p:txBody>
        </p:sp>
        <p:sp>
          <p:nvSpPr>
            <p:cNvPr id="23574" name="Text Box 17"/>
            <p:cNvSpPr txBox="1">
              <a:spLocks noChangeArrowheads="1"/>
            </p:cNvSpPr>
            <p:nvPr/>
          </p:nvSpPr>
          <p:spPr bwMode="auto">
            <a:xfrm>
              <a:off x="225" y="1922"/>
              <a:ext cx="1176" cy="233"/>
            </a:xfrm>
            <a:prstGeom prst="rect">
              <a:avLst/>
            </a:prstGeom>
            <a:noFill/>
            <a:ln w="9525">
              <a:noFill/>
              <a:miter lim="800000"/>
              <a:headEnd/>
              <a:tailEnd/>
            </a:ln>
          </p:spPr>
          <p:txBody>
            <a:bodyPr>
              <a:spAutoFit/>
            </a:bodyPr>
            <a:lstStyle/>
            <a:p>
              <a:pPr algn="ctr">
                <a:spcBef>
                  <a:spcPct val="50000"/>
                </a:spcBef>
              </a:pPr>
              <a:r>
                <a:rPr lang="en-GB" b="1">
                  <a:latin typeface="Calibri" pitchFamily="34" charset="0"/>
                </a:rPr>
                <a:t>Berkemahiran </a:t>
              </a:r>
            </a:p>
          </p:txBody>
        </p:sp>
        <p:sp>
          <p:nvSpPr>
            <p:cNvPr id="23575" name="Text Box 18"/>
            <p:cNvSpPr txBox="1">
              <a:spLocks noChangeArrowheads="1"/>
            </p:cNvSpPr>
            <p:nvPr/>
          </p:nvSpPr>
          <p:spPr bwMode="auto">
            <a:xfrm>
              <a:off x="180" y="2700"/>
              <a:ext cx="1620" cy="233"/>
            </a:xfrm>
            <a:prstGeom prst="rect">
              <a:avLst/>
            </a:prstGeom>
            <a:noFill/>
            <a:ln w="9525">
              <a:noFill/>
              <a:miter lim="800000"/>
              <a:headEnd/>
              <a:tailEnd/>
            </a:ln>
          </p:spPr>
          <p:txBody>
            <a:bodyPr>
              <a:spAutoFit/>
            </a:bodyPr>
            <a:lstStyle/>
            <a:p>
              <a:pPr algn="ctr">
                <a:spcBef>
                  <a:spcPct val="50000"/>
                </a:spcBef>
              </a:pPr>
              <a:r>
                <a:rPr lang="en-GB" b="1">
                  <a:latin typeface="Calibri" pitchFamily="34" charset="0"/>
                </a:rPr>
                <a:t> mampu mencorak</a:t>
              </a:r>
            </a:p>
          </p:txBody>
        </p:sp>
        <p:sp>
          <p:nvSpPr>
            <p:cNvPr id="23576" name="Text Box 19"/>
            <p:cNvSpPr txBox="1">
              <a:spLocks noChangeArrowheads="1"/>
            </p:cNvSpPr>
            <p:nvPr/>
          </p:nvSpPr>
          <p:spPr bwMode="auto">
            <a:xfrm>
              <a:off x="270" y="2430"/>
              <a:ext cx="2160" cy="233"/>
            </a:xfrm>
            <a:prstGeom prst="rect">
              <a:avLst/>
            </a:prstGeom>
            <a:noFill/>
            <a:ln w="9525">
              <a:noFill/>
              <a:miter lim="800000"/>
              <a:headEnd/>
              <a:tailEnd/>
            </a:ln>
          </p:spPr>
          <p:txBody>
            <a:bodyPr>
              <a:spAutoFit/>
            </a:bodyPr>
            <a:lstStyle/>
            <a:p>
              <a:pPr algn="ctr">
                <a:spcBef>
                  <a:spcPct val="50000"/>
                </a:spcBef>
              </a:pPr>
              <a:r>
                <a:rPr lang="en-GB" b="1">
                  <a:latin typeface="Calibri" pitchFamily="34" charset="0"/>
                </a:rPr>
                <a:t>Menguasai kemahiran literasi</a:t>
              </a:r>
            </a:p>
          </p:txBody>
        </p:sp>
        <p:sp>
          <p:nvSpPr>
            <p:cNvPr id="23577" name="Text Box 20"/>
            <p:cNvSpPr txBox="1">
              <a:spLocks noChangeArrowheads="1"/>
            </p:cNvSpPr>
            <p:nvPr/>
          </p:nvSpPr>
          <p:spPr bwMode="auto">
            <a:xfrm>
              <a:off x="2025" y="2160"/>
              <a:ext cx="1620" cy="233"/>
            </a:xfrm>
            <a:prstGeom prst="rect">
              <a:avLst/>
            </a:prstGeom>
            <a:noFill/>
            <a:ln w="9525">
              <a:noFill/>
              <a:miter lim="800000"/>
              <a:headEnd/>
              <a:tailEnd/>
            </a:ln>
          </p:spPr>
          <p:txBody>
            <a:bodyPr>
              <a:spAutoFit/>
            </a:bodyPr>
            <a:lstStyle/>
            <a:p>
              <a:pPr algn="ctr">
                <a:spcBef>
                  <a:spcPct val="50000"/>
                </a:spcBef>
              </a:pPr>
              <a:r>
                <a:rPr lang="en-GB" b="1">
                  <a:latin typeface="Calibri" pitchFamily="34" charset="0"/>
                </a:rPr>
                <a:t>Berani Mencuba</a:t>
              </a:r>
            </a:p>
          </p:txBody>
        </p:sp>
        <p:sp>
          <p:nvSpPr>
            <p:cNvPr id="23578" name="Text Box 21"/>
            <p:cNvSpPr txBox="1">
              <a:spLocks noChangeArrowheads="1"/>
            </p:cNvSpPr>
            <p:nvPr/>
          </p:nvSpPr>
          <p:spPr bwMode="auto">
            <a:xfrm>
              <a:off x="1980" y="3240"/>
              <a:ext cx="1776" cy="231"/>
            </a:xfrm>
            <a:prstGeom prst="rect">
              <a:avLst/>
            </a:prstGeom>
            <a:noFill/>
            <a:ln w="9525">
              <a:noFill/>
              <a:miter lim="800000"/>
              <a:headEnd/>
              <a:tailEnd/>
            </a:ln>
          </p:spPr>
          <p:txBody>
            <a:bodyPr>
              <a:spAutoFit/>
            </a:bodyPr>
            <a:lstStyle/>
            <a:p>
              <a:pPr algn="ctr">
                <a:spcBef>
                  <a:spcPct val="50000"/>
                </a:spcBef>
              </a:pPr>
              <a:r>
                <a:rPr lang="en-GB" b="1">
                  <a:latin typeface="Calibri" pitchFamily="34" charset="0"/>
                </a:rPr>
                <a:t>Mampu berfikir sendiri</a:t>
              </a:r>
            </a:p>
          </p:txBody>
        </p:sp>
        <p:sp>
          <p:nvSpPr>
            <p:cNvPr id="23579" name="Text Box 22"/>
            <p:cNvSpPr txBox="1">
              <a:spLocks noChangeArrowheads="1"/>
            </p:cNvSpPr>
            <p:nvPr/>
          </p:nvSpPr>
          <p:spPr bwMode="auto">
            <a:xfrm>
              <a:off x="135" y="3009"/>
              <a:ext cx="1776" cy="231"/>
            </a:xfrm>
            <a:prstGeom prst="rect">
              <a:avLst/>
            </a:prstGeom>
            <a:noFill/>
            <a:ln w="9525">
              <a:noFill/>
              <a:miter lim="800000"/>
              <a:headEnd/>
              <a:tailEnd/>
            </a:ln>
          </p:spPr>
          <p:txBody>
            <a:bodyPr>
              <a:spAutoFit/>
            </a:bodyPr>
            <a:lstStyle/>
            <a:p>
              <a:pPr algn="ctr">
                <a:spcBef>
                  <a:spcPct val="50000"/>
                </a:spcBef>
              </a:pPr>
              <a:r>
                <a:rPr lang="en-GB" b="1">
                  <a:latin typeface="Calibri" pitchFamily="34" charset="0"/>
                </a:rPr>
                <a:t>Membuat inisiatif</a:t>
              </a:r>
            </a:p>
          </p:txBody>
        </p:sp>
        <p:sp>
          <p:nvSpPr>
            <p:cNvPr id="23580" name="Text Box 23"/>
            <p:cNvSpPr txBox="1">
              <a:spLocks noChangeArrowheads="1"/>
            </p:cNvSpPr>
            <p:nvPr/>
          </p:nvSpPr>
          <p:spPr bwMode="auto">
            <a:xfrm>
              <a:off x="1755" y="3015"/>
              <a:ext cx="2655" cy="233"/>
            </a:xfrm>
            <a:prstGeom prst="rect">
              <a:avLst/>
            </a:prstGeom>
            <a:noFill/>
            <a:ln w="9525">
              <a:noFill/>
              <a:miter lim="800000"/>
              <a:headEnd/>
              <a:tailEnd/>
            </a:ln>
          </p:spPr>
          <p:txBody>
            <a:bodyPr>
              <a:spAutoFit/>
            </a:bodyPr>
            <a:lstStyle/>
            <a:p>
              <a:pPr algn="ctr">
                <a:spcBef>
                  <a:spcPct val="50000"/>
                </a:spcBef>
              </a:pPr>
              <a:r>
                <a:rPr lang="en-GB" b="1">
                  <a:latin typeface="Calibri" pitchFamily="34" charset="0"/>
                </a:rPr>
                <a:t>Mampu bekerja dengan orang lain</a:t>
              </a:r>
            </a:p>
          </p:txBody>
        </p:sp>
        <p:sp>
          <p:nvSpPr>
            <p:cNvPr id="23581" name="Text Box 24"/>
            <p:cNvSpPr txBox="1">
              <a:spLocks noChangeArrowheads="1"/>
            </p:cNvSpPr>
            <p:nvPr/>
          </p:nvSpPr>
          <p:spPr bwMode="auto">
            <a:xfrm>
              <a:off x="2565" y="3465"/>
              <a:ext cx="1776" cy="231"/>
            </a:xfrm>
            <a:prstGeom prst="rect">
              <a:avLst/>
            </a:prstGeom>
            <a:noFill/>
            <a:ln w="9525">
              <a:noFill/>
              <a:miter lim="800000"/>
              <a:headEnd/>
              <a:tailEnd/>
            </a:ln>
          </p:spPr>
          <p:txBody>
            <a:bodyPr>
              <a:spAutoFit/>
            </a:bodyPr>
            <a:lstStyle/>
            <a:p>
              <a:pPr algn="ctr">
                <a:spcBef>
                  <a:spcPct val="50000"/>
                </a:spcBef>
              </a:pPr>
              <a:r>
                <a:rPr lang="en-GB" b="1">
                  <a:latin typeface="Calibri" pitchFamily="34" charset="0"/>
                </a:rPr>
                <a:t>Membuat perubahan</a:t>
              </a:r>
            </a:p>
          </p:txBody>
        </p:sp>
        <p:sp>
          <p:nvSpPr>
            <p:cNvPr id="23582" name="Text Box 25"/>
            <p:cNvSpPr txBox="1">
              <a:spLocks noChangeArrowheads="1"/>
            </p:cNvSpPr>
            <p:nvPr/>
          </p:nvSpPr>
          <p:spPr bwMode="auto">
            <a:xfrm>
              <a:off x="4320" y="3015"/>
              <a:ext cx="1440" cy="231"/>
            </a:xfrm>
            <a:prstGeom prst="rect">
              <a:avLst/>
            </a:prstGeom>
            <a:noFill/>
            <a:ln w="9525">
              <a:noFill/>
              <a:miter lim="800000"/>
              <a:headEnd/>
              <a:tailEnd/>
            </a:ln>
          </p:spPr>
          <p:txBody>
            <a:bodyPr>
              <a:spAutoFit/>
            </a:bodyPr>
            <a:lstStyle/>
            <a:p>
              <a:pPr algn="ctr">
                <a:spcBef>
                  <a:spcPct val="50000"/>
                </a:spcBef>
              </a:pPr>
              <a:r>
                <a:rPr lang="en-GB" b="1">
                  <a:latin typeface="Calibri" pitchFamily="34" charset="0"/>
                </a:rPr>
                <a:t>berintegriti</a:t>
              </a:r>
            </a:p>
          </p:txBody>
        </p:sp>
        <p:sp>
          <p:nvSpPr>
            <p:cNvPr id="23583" name="Text Box 26"/>
            <p:cNvSpPr txBox="1">
              <a:spLocks noChangeArrowheads="1"/>
            </p:cNvSpPr>
            <p:nvPr/>
          </p:nvSpPr>
          <p:spPr bwMode="auto">
            <a:xfrm>
              <a:off x="225" y="3240"/>
              <a:ext cx="1755" cy="233"/>
            </a:xfrm>
            <a:prstGeom prst="rect">
              <a:avLst/>
            </a:prstGeom>
            <a:noFill/>
            <a:ln w="9525">
              <a:noFill/>
              <a:miter lim="800000"/>
              <a:headEnd/>
              <a:tailEnd/>
            </a:ln>
          </p:spPr>
          <p:txBody>
            <a:bodyPr>
              <a:spAutoFit/>
            </a:bodyPr>
            <a:lstStyle/>
            <a:p>
              <a:pPr algn="ctr">
                <a:spcBef>
                  <a:spcPct val="50000"/>
                </a:spcBef>
              </a:pPr>
              <a:r>
                <a:rPr lang="en-GB" b="1">
                  <a:latin typeface="Calibri" pitchFamily="34" charset="0"/>
                </a:rPr>
                <a:t>Berkeperibadian tinggi</a:t>
              </a:r>
            </a:p>
          </p:txBody>
        </p:sp>
        <p:sp>
          <p:nvSpPr>
            <p:cNvPr id="23584" name="Text Box 27"/>
            <p:cNvSpPr txBox="1">
              <a:spLocks noChangeArrowheads="1"/>
            </p:cNvSpPr>
            <p:nvPr/>
          </p:nvSpPr>
          <p:spPr bwMode="auto">
            <a:xfrm>
              <a:off x="354" y="3475"/>
              <a:ext cx="2166" cy="233"/>
            </a:xfrm>
            <a:prstGeom prst="rect">
              <a:avLst/>
            </a:prstGeom>
            <a:noFill/>
            <a:ln w="9525">
              <a:noFill/>
              <a:miter lim="800000"/>
              <a:headEnd/>
              <a:tailEnd/>
            </a:ln>
          </p:spPr>
          <p:txBody>
            <a:bodyPr>
              <a:spAutoFit/>
            </a:bodyPr>
            <a:lstStyle/>
            <a:p>
              <a:pPr algn="ctr">
                <a:spcBef>
                  <a:spcPct val="50000"/>
                </a:spcBef>
              </a:pPr>
              <a:r>
                <a:rPr lang="en-GB" b="1">
                  <a:latin typeface="Calibri" pitchFamily="34" charset="0"/>
                </a:rPr>
                <a:t>Semangat ‘ sentiasa boleh’</a:t>
              </a:r>
            </a:p>
          </p:txBody>
        </p:sp>
        <p:sp>
          <p:nvSpPr>
            <p:cNvPr id="23585" name="Text Box 28"/>
            <p:cNvSpPr txBox="1">
              <a:spLocks noChangeArrowheads="1"/>
            </p:cNvSpPr>
            <p:nvPr/>
          </p:nvSpPr>
          <p:spPr bwMode="auto">
            <a:xfrm>
              <a:off x="3735" y="3240"/>
              <a:ext cx="1776" cy="231"/>
            </a:xfrm>
            <a:prstGeom prst="rect">
              <a:avLst/>
            </a:prstGeom>
            <a:noFill/>
            <a:ln w="9525">
              <a:noFill/>
              <a:miter lim="800000"/>
              <a:headEnd/>
              <a:tailEnd/>
            </a:ln>
          </p:spPr>
          <p:txBody>
            <a:bodyPr>
              <a:spAutoFit/>
            </a:bodyPr>
            <a:lstStyle/>
            <a:p>
              <a:pPr algn="ctr">
                <a:spcBef>
                  <a:spcPct val="50000"/>
                </a:spcBef>
              </a:pPr>
              <a:r>
                <a:rPr lang="en-GB" b="1">
                  <a:latin typeface="Calibri" pitchFamily="34" charset="0"/>
                </a:rPr>
                <a:t>Belajar dari kesilapan</a:t>
              </a:r>
            </a:p>
          </p:txBody>
        </p:sp>
        <p:sp>
          <p:nvSpPr>
            <p:cNvPr id="23586" name="Text Box 29"/>
            <p:cNvSpPr txBox="1">
              <a:spLocks noChangeArrowheads="1"/>
            </p:cNvSpPr>
            <p:nvPr/>
          </p:nvSpPr>
          <p:spPr bwMode="auto">
            <a:xfrm>
              <a:off x="2925" y="1935"/>
              <a:ext cx="990" cy="231"/>
            </a:xfrm>
            <a:prstGeom prst="rect">
              <a:avLst/>
            </a:prstGeom>
            <a:noFill/>
            <a:ln w="9525">
              <a:noFill/>
              <a:miter lim="800000"/>
              <a:headEnd/>
              <a:tailEnd/>
            </a:ln>
          </p:spPr>
          <p:txBody>
            <a:bodyPr>
              <a:spAutoFit/>
            </a:bodyPr>
            <a:lstStyle/>
            <a:p>
              <a:pPr algn="ctr">
                <a:spcBef>
                  <a:spcPct val="50000"/>
                </a:spcBef>
              </a:pPr>
              <a:r>
                <a:rPr lang="en-GB" b="1">
                  <a:latin typeface="Calibri" pitchFamily="34" charset="0"/>
                </a:rPr>
                <a:t>Berdikari </a:t>
              </a:r>
            </a:p>
          </p:txBody>
        </p:sp>
      </p:grpSp>
      <p:grpSp>
        <p:nvGrpSpPr>
          <p:cNvPr id="4" name="Group 42"/>
          <p:cNvGrpSpPr>
            <a:grpSpLocks/>
          </p:cNvGrpSpPr>
          <p:nvPr/>
        </p:nvGrpSpPr>
        <p:grpSpPr bwMode="auto">
          <a:xfrm>
            <a:off x="914400" y="990600"/>
            <a:ext cx="7239000" cy="1533525"/>
            <a:chOff x="576" y="576"/>
            <a:chExt cx="4560" cy="966"/>
          </a:xfrm>
        </p:grpSpPr>
        <p:pic>
          <p:nvPicPr>
            <p:cNvPr id="23557" name="Picture 34" descr="budak sekolah"/>
            <p:cNvPicPr>
              <a:picLocks noChangeAspect="1" noChangeArrowheads="1"/>
            </p:cNvPicPr>
            <p:nvPr/>
          </p:nvPicPr>
          <p:blipFill>
            <a:blip r:embed="rId2" cstate="print"/>
            <a:srcRect l="19768" t="4651" r="59302" b="61240"/>
            <a:stretch>
              <a:fillRect/>
            </a:stretch>
          </p:blipFill>
          <p:spPr bwMode="auto">
            <a:xfrm>
              <a:off x="1477" y="576"/>
              <a:ext cx="875" cy="960"/>
            </a:xfrm>
            <a:prstGeom prst="rect">
              <a:avLst/>
            </a:prstGeom>
            <a:noFill/>
            <a:ln w="9525">
              <a:solidFill>
                <a:schemeClr val="tx1"/>
              </a:solidFill>
              <a:miter lim="800000"/>
              <a:headEnd/>
              <a:tailEnd/>
            </a:ln>
          </p:spPr>
        </p:pic>
        <p:pic>
          <p:nvPicPr>
            <p:cNvPr id="23558" name="Picture 35" descr="budak sekolah"/>
            <p:cNvPicPr>
              <a:picLocks noChangeAspect="1" noChangeArrowheads="1"/>
            </p:cNvPicPr>
            <p:nvPr/>
          </p:nvPicPr>
          <p:blipFill>
            <a:blip r:embed="rId3" cstate="print"/>
            <a:srcRect l="54651" t="7751" r="20930" b="51938"/>
            <a:stretch>
              <a:fillRect/>
            </a:stretch>
          </p:blipFill>
          <p:spPr bwMode="auto">
            <a:xfrm>
              <a:off x="2400" y="576"/>
              <a:ext cx="912" cy="960"/>
            </a:xfrm>
            <a:prstGeom prst="rect">
              <a:avLst/>
            </a:prstGeom>
            <a:noFill/>
            <a:ln w="9525">
              <a:solidFill>
                <a:schemeClr val="tx1"/>
              </a:solidFill>
              <a:miter lim="800000"/>
              <a:headEnd/>
              <a:tailEnd/>
            </a:ln>
          </p:spPr>
        </p:pic>
        <p:pic>
          <p:nvPicPr>
            <p:cNvPr id="23559" name="Picture 38" descr="bai"/>
            <p:cNvPicPr>
              <a:picLocks noChangeAspect="1" noChangeArrowheads="1"/>
            </p:cNvPicPr>
            <p:nvPr/>
          </p:nvPicPr>
          <p:blipFill>
            <a:blip r:embed="rId4" cstate="print"/>
            <a:srcRect/>
            <a:stretch>
              <a:fillRect/>
            </a:stretch>
          </p:blipFill>
          <p:spPr bwMode="auto">
            <a:xfrm>
              <a:off x="576" y="576"/>
              <a:ext cx="878" cy="960"/>
            </a:xfrm>
            <a:prstGeom prst="rect">
              <a:avLst/>
            </a:prstGeom>
            <a:noFill/>
            <a:ln w="9525">
              <a:solidFill>
                <a:schemeClr val="tx1"/>
              </a:solidFill>
              <a:miter lim="800000"/>
              <a:headEnd/>
              <a:tailEnd/>
            </a:ln>
          </p:spPr>
        </p:pic>
        <p:pic>
          <p:nvPicPr>
            <p:cNvPr id="23560" name="Picture 39" descr="hindu"/>
            <p:cNvPicPr>
              <a:picLocks noChangeAspect="1" noChangeArrowheads="1"/>
            </p:cNvPicPr>
            <p:nvPr/>
          </p:nvPicPr>
          <p:blipFill>
            <a:blip r:embed="rId5" cstate="print"/>
            <a:srcRect t="4167"/>
            <a:stretch>
              <a:fillRect/>
            </a:stretch>
          </p:blipFill>
          <p:spPr bwMode="auto">
            <a:xfrm>
              <a:off x="3360" y="576"/>
              <a:ext cx="864" cy="966"/>
            </a:xfrm>
            <a:prstGeom prst="rect">
              <a:avLst/>
            </a:prstGeom>
            <a:noFill/>
            <a:ln w="9525">
              <a:solidFill>
                <a:schemeClr val="tx1"/>
              </a:solidFill>
              <a:miter lim="800000"/>
              <a:headEnd/>
              <a:tailEnd/>
            </a:ln>
          </p:spPr>
        </p:pic>
        <p:pic>
          <p:nvPicPr>
            <p:cNvPr id="23561" name="Picture 40" descr="cina"/>
            <p:cNvPicPr>
              <a:picLocks noChangeAspect="1" noChangeArrowheads="1"/>
            </p:cNvPicPr>
            <p:nvPr/>
          </p:nvPicPr>
          <p:blipFill>
            <a:blip r:embed="rId6" cstate="print"/>
            <a:srcRect t="6897"/>
            <a:stretch>
              <a:fillRect/>
            </a:stretch>
          </p:blipFill>
          <p:spPr bwMode="auto">
            <a:xfrm>
              <a:off x="4272" y="576"/>
              <a:ext cx="864" cy="960"/>
            </a:xfrm>
            <a:prstGeom prst="rect">
              <a:avLst/>
            </a:prstGeom>
            <a:noFill/>
            <a:ln w="9525">
              <a:solidFill>
                <a:schemeClr val="tx1"/>
              </a:solid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8B9A09E2-8EAC-4AD4-9B00-7C7774988959}" type="slidenum">
              <a:rPr lang="en-US"/>
              <a:pPr>
                <a:defRPr/>
              </a:pPr>
              <a:t>3</a:t>
            </a:fld>
            <a:endParaRPr lang="en-US"/>
          </a:p>
        </p:txBody>
      </p:sp>
      <p:sp>
        <p:nvSpPr>
          <p:cNvPr id="5123" name="Rectangle 2"/>
          <p:cNvSpPr>
            <a:spLocks noGrp="1" noChangeArrowheads="1"/>
          </p:cNvSpPr>
          <p:nvPr>
            <p:ph type="title"/>
          </p:nvPr>
        </p:nvSpPr>
        <p:spPr/>
        <p:txBody>
          <a:bodyPr/>
          <a:lstStyle/>
          <a:p>
            <a:r>
              <a:rPr lang="en-US" smtClean="0"/>
              <a:t>Three Question Exercise</a:t>
            </a:r>
          </a:p>
        </p:txBody>
      </p:sp>
      <p:sp>
        <p:nvSpPr>
          <p:cNvPr id="1522691" name="Rectangle 3"/>
          <p:cNvSpPr>
            <a:spLocks noGrp="1" noChangeArrowheads="1"/>
          </p:cNvSpPr>
          <p:nvPr>
            <p:ph type="body" idx="1"/>
          </p:nvPr>
        </p:nvSpPr>
        <p:spPr>
          <a:xfrm>
            <a:off x="698500" y="1600200"/>
            <a:ext cx="7907338" cy="4525963"/>
          </a:xfrm>
        </p:spPr>
        <p:txBody>
          <a:bodyPr/>
          <a:lstStyle/>
          <a:p>
            <a:pPr marL="479425" indent="-479425">
              <a:buFont typeface="Wingdings" pitchFamily="2" charset="2"/>
              <a:buAutoNum type="arabicPeriod"/>
            </a:pPr>
            <a:r>
              <a:rPr lang="en-US" sz="2900" b="1" smtClean="0">
                <a:solidFill>
                  <a:srgbClr val="FF0000"/>
                </a:solidFill>
              </a:rPr>
              <a:t>What will the world be like 20 years from now?</a:t>
            </a:r>
            <a:br>
              <a:rPr lang="en-US" sz="2900" b="1" smtClean="0">
                <a:solidFill>
                  <a:srgbClr val="FF0000"/>
                </a:solidFill>
              </a:rPr>
            </a:br>
            <a:endParaRPr lang="en-US" sz="2900" b="1" smtClean="0">
              <a:solidFill>
                <a:srgbClr val="FF0000"/>
              </a:solidFill>
            </a:endParaRPr>
          </a:p>
          <a:p>
            <a:pPr marL="479425" indent="-479425">
              <a:buFont typeface="Wingdings" pitchFamily="2" charset="2"/>
              <a:buAutoNum type="arabicPeriod"/>
            </a:pPr>
            <a:r>
              <a:rPr lang="en-US" sz="2900" b="1" smtClean="0">
                <a:solidFill>
                  <a:srgbClr val="FF0000"/>
                </a:solidFill>
              </a:rPr>
              <a:t>What skills will your child need to be successful in that world?</a:t>
            </a:r>
            <a:br>
              <a:rPr lang="en-US" sz="2900" b="1" smtClean="0">
                <a:solidFill>
                  <a:srgbClr val="FF0000"/>
                </a:solidFill>
              </a:rPr>
            </a:br>
            <a:endParaRPr lang="en-US" sz="2900" b="1" smtClean="0">
              <a:solidFill>
                <a:srgbClr val="FF0000"/>
              </a:solidFill>
            </a:endParaRPr>
          </a:p>
          <a:p>
            <a:pPr marL="479425" indent="-479425">
              <a:buFont typeface="Wingdings" pitchFamily="2" charset="2"/>
              <a:buAutoNum type="arabicPeriod"/>
            </a:pPr>
            <a:r>
              <a:rPr lang="en-US" sz="2900" b="1" smtClean="0">
                <a:solidFill>
                  <a:srgbClr val="FF0000"/>
                </a:solidFill>
              </a:rPr>
              <a:t>What would learning look like if it was designed around your answers?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22691">
                                            <p:txEl>
                                              <p:pRg st="0" end="0"/>
                                            </p:txEl>
                                          </p:spTgt>
                                        </p:tgtEl>
                                        <p:attrNameLst>
                                          <p:attrName>style.visibility</p:attrName>
                                        </p:attrNameLst>
                                      </p:cBhvr>
                                      <p:to>
                                        <p:strVal val="visible"/>
                                      </p:to>
                                    </p:set>
                                    <p:animEffect transition="in" filter="wipe(left)">
                                      <p:cBhvr>
                                        <p:cTn id="7" dur="500"/>
                                        <p:tgtEl>
                                          <p:spTgt spid="15226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22691">
                                            <p:txEl>
                                              <p:pRg st="1" end="1"/>
                                            </p:txEl>
                                          </p:spTgt>
                                        </p:tgtEl>
                                        <p:attrNameLst>
                                          <p:attrName>style.visibility</p:attrName>
                                        </p:attrNameLst>
                                      </p:cBhvr>
                                      <p:to>
                                        <p:strVal val="visible"/>
                                      </p:to>
                                    </p:set>
                                    <p:animEffect transition="in" filter="wipe(left)">
                                      <p:cBhvr>
                                        <p:cTn id="12" dur="500"/>
                                        <p:tgtEl>
                                          <p:spTgt spid="15226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22691">
                                            <p:txEl>
                                              <p:pRg st="2" end="2"/>
                                            </p:txEl>
                                          </p:spTgt>
                                        </p:tgtEl>
                                        <p:attrNameLst>
                                          <p:attrName>style.visibility</p:attrName>
                                        </p:attrNameLst>
                                      </p:cBhvr>
                                      <p:to>
                                        <p:strVal val="visible"/>
                                      </p:to>
                                    </p:set>
                                    <p:animEffect transition="in" filter="wipe(left)">
                                      <p:cBhvr>
                                        <p:cTn id="17" dur="500"/>
                                        <p:tgtEl>
                                          <p:spTgt spid="15226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2691"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z="4000" smtClean="0">
                <a:solidFill>
                  <a:schemeClr val="folHlink"/>
                </a:solidFill>
              </a:rPr>
              <a:t>Globalization Is an Integral Part of This Generation</a:t>
            </a:r>
          </a:p>
        </p:txBody>
      </p:sp>
      <p:sp>
        <p:nvSpPr>
          <p:cNvPr id="6147" name="Rectangle 3"/>
          <p:cNvSpPr>
            <a:spLocks noGrp="1" noChangeArrowheads="1"/>
          </p:cNvSpPr>
          <p:nvPr>
            <p:ph type="body" idx="1"/>
          </p:nvPr>
        </p:nvSpPr>
        <p:spPr/>
        <p:txBody>
          <a:bodyPr/>
          <a:lstStyle/>
          <a:p>
            <a:pPr eaLnBrk="1" hangingPunct="1">
              <a:spcBef>
                <a:spcPts val="500"/>
              </a:spcBef>
              <a:spcAft>
                <a:spcPts val="500"/>
              </a:spcAft>
              <a:buFontTx/>
              <a:buNone/>
            </a:pPr>
            <a:r>
              <a:rPr lang="en-US" smtClean="0">
                <a:solidFill>
                  <a:srgbClr val="C6D8D2"/>
                </a:solidFill>
              </a:rPr>
              <a:t>	</a:t>
            </a:r>
            <a:r>
              <a:rPr lang="en-US" smtClean="0"/>
              <a:t>Because of globalization—the ongoing process of intensifying economic, social, and cultural exchanges across the planet—young people the world over need more</a:t>
            </a:r>
            <a:r>
              <a:rPr lang="en-US" smtClean="0">
                <a:solidFill>
                  <a:srgbClr val="C6D8D2"/>
                </a:solidFill>
              </a:rPr>
              <a:t> </a:t>
            </a:r>
            <a:r>
              <a:rPr lang="en-US" smtClean="0">
                <a:solidFill>
                  <a:srgbClr val="FF0000"/>
                </a:solidFill>
              </a:rPr>
              <a:t>innovative thinking skills, cultural awareness, higher-order cognitive skills, and sophisticated communication and collaboration skills </a:t>
            </a:r>
            <a:r>
              <a:rPr lang="en-US" smtClean="0">
                <a:solidFill>
                  <a:srgbClr val="0000FF"/>
                </a:solidFill>
              </a:rPr>
              <a:t>than ever before. </a:t>
            </a:r>
          </a:p>
          <a:p>
            <a:pPr eaLnBrk="1" hangingPunct="1"/>
            <a:endParaRPr 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98CA9A8-DE8F-4687-A940-791A57B81641}" type="slidenum">
              <a:rPr lang="en-US"/>
              <a:pPr>
                <a:defRPr/>
              </a:pPr>
              <a:t>5</a:t>
            </a:fld>
            <a:endParaRPr lang="en-US"/>
          </a:p>
        </p:txBody>
      </p:sp>
      <p:pic>
        <p:nvPicPr>
          <p:cNvPr id="7171" name="Picture 2"/>
          <p:cNvPicPr>
            <a:picLocks noChangeAspect="1"/>
          </p:cNvPicPr>
          <p:nvPr/>
        </p:nvPicPr>
        <p:blipFill>
          <a:blip r:embed="rId3" cstate="print"/>
          <a:srcRect/>
          <a:stretch>
            <a:fillRect/>
          </a:stretch>
        </p:blipFill>
        <p:spPr bwMode="auto">
          <a:xfrm>
            <a:off x="4945063" y="549275"/>
            <a:ext cx="3948112" cy="5280025"/>
          </a:xfrm>
          <a:prstGeom prst="rect">
            <a:avLst/>
          </a:prstGeom>
          <a:noFill/>
          <a:ln w="101600">
            <a:noFill/>
            <a:miter lim="800000"/>
            <a:headEnd type="none" w="sm" len="sm"/>
            <a:tailEnd type="none" w="med" len="lg"/>
          </a:ln>
        </p:spPr>
      </p:pic>
      <p:sp>
        <p:nvSpPr>
          <p:cNvPr id="7172" name="Text Box 3"/>
          <p:cNvSpPr txBox="1">
            <a:spLocks/>
          </p:cNvSpPr>
          <p:nvPr/>
        </p:nvSpPr>
        <p:spPr bwMode="auto">
          <a:xfrm>
            <a:off x="800100" y="342900"/>
            <a:ext cx="3635375" cy="6115050"/>
          </a:xfrm>
          <a:prstGeom prst="rect">
            <a:avLst/>
          </a:prstGeom>
          <a:noFill/>
          <a:ln w="101600">
            <a:noFill/>
            <a:miter lim="800000"/>
            <a:headEnd type="none" w="sm" len="sm"/>
            <a:tailEnd type="none" w="med" len="lg"/>
          </a:ln>
        </p:spPr>
        <p:txBody>
          <a:bodyPr lIns="82292" tIns="41148" rIns="82292" bIns="41148">
            <a:spAutoFit/>
          </a:bodyPr>
          <a:lstStyle/>
          <a:p>
            <a:r>
              <a:rPr lang="en-US" sz="2200" b="1">
                <a:solidFill>
                  <a:srgbClr val="FFFFCC"/>
                </a:solidFill>
              </a:rPr>
              <a:t>“</a:t>
            </a:r>
            <a:r>
              <a:rPr lang="en-US" sz="2200" b="1">
                <a:solidFill>
                  <a:srgbClr val="0000FF"/>
                </a:solidFill>
              </a:rPr>
              <a:t>This is the story about the big public conversation the nation is not having about public education… whether an entire generation of kids will fail to make the grade in the Global Economy because they can’t think their way through abstract problems, work in teams, distinguish good information from bad, or speak a language other than English.”</a:t>
            </a:r>
            <a:r>
              <a:rPr lang="en-US">
                <a:solidFill>
                  <a:srgbClr val="0000FF"/>
                </a:solidFill>
              </a:rPr>
              <a:t> </a:t>
            </a:r>
          </a:p>
          <a:p>
            <a:endParaRPr lang="en-US">
              <a:solidFill>
                <a:srgbClr val="0000FF"/>
              </a:solidFill>
            </a:endParaRPr>
          </a:p>
          <a:p>
            <a:r>
              <a:rPr lang="en-US">
                <a:solidFill>
                  <a:srgbClr val="0000FF"/>
                </a:solidFill>
              </a:rPr>
              <a:t>Time Magazine Dec. 18, 2006</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304800" y="0"/>
            <a:ext cx="2971800" cy="3048000"/>
          </a:xfrm>
          <a:prstGeom prst="rect">
            <a:avLst/>
          </a:prstGeom>
          <a:noFill/>
          <a:ln w="9525">
            <a:noFill/>
            <a:miter lim="800000"/>
            <a:headEnd/>
            <a:tailEnd/>
          </a:ln>
        </p:spPr>
      </p:pic>
      <p:sp>
        <p:nvSpPr>
          <p:cNvPr id="3" name="TextBox 2"/>
          <p:cNvSpPr txBox="1"/>
          <p:nvPr/>
        </p:nvSpPr>
        <p:spPr>
          <a:xfrm>
            <a:off x="3657600" y="152400"/>
            <a:ext cx="5257800" cy="1754188"/>
          </a:xfrm>
          <a:prstGeom prst="rect">
            <a:avLst/>
          </a:prstGeom>
          <a:solidFill>
            <a:schemeClr val="accent2">
              <a:lumMod val="20000"/>
              <a:lumOff val="80000"/>
            </a:schemeClr>
          </a:solidFill>
          <a:ln>
            <a:solidFill>
              <a:schemeClr val="tx1"/>
            </a:solidFill>
          </a:ln>
        </p:spPr>
        <p:txBody>
          <a:bodyPr>
            <a:spAutoFit/>
          </a:bodyPr>
          <a:lstStyle/>
          <a:p>
            <a:pPr>
              <a:defRPr/>
            </a:pPr>
            <a:r>
              <a:rPr lang="en-US" i="1" dirty="0"/>
              <a:t>Tony Wagner, co-director of the </a:t>
            </a:r>
            <a:r>
              <a:rPr lang="en-US" i="1" dirty="0">
                <a:hlinkClick r:id="rId3"/>
              </a:rPr>
              <a:t>Change Leadership Group</a:t>
            </a:r>
            <a:r>
              <a:rPr lang="en-US" i="1" dirty="0"/>
              <a:t>, examines the U.S. education system in the 21st century, considers why American students are falling behind their international peers, and proposes methods to begin to correct the downward slide. </a:t>
            </a:r>
            <a:endParaRPr lang="ms-MY" dirty="0"/>
          </a:p>
        </p:txBody>
      </p:sp>
      <p:sp>
        <p:nvSpPr>
          <p:cNvPr id="4" name="TextBox 3"/>
          <p:cNvSpPr txBox="1"/>
          <p:nvPr/>
        </p:nvSpPr>
        <p:spPr>
          <a:xfrm>
            <a:off x="3657600" y="2057400"/>
            <a:ext cx="5334000" cy="1477963"/>
          </a:xfrm>
          <a:prstGeom prst="rect">
            <a:avLst/>
          </a:prstGeom>
          <a:solidFill>
            <a:schemeClr val="accent6">
              <a:lumMod val="40000"/>
              <a:lumOff val="60000"/>
            </a:schemeClr>
          </a:solidFill>
          <a:ln>
            <a:solidFill>
              <a:schemeClr val="tx1"/>
            </a:solidFill>
          </a:ln>
        </p:spPr>
        <p:txBody>
          <a:bodyPr>
            <a:spAutoFit/>
          </a:bodyPr>
          <a:lstStyle/>
          <a:p>
            <a:pPr>
              <a:defRPr/>
            </a:pPr>
            <a:r>
              <a:rPr lang="en-US" dirty="0"/>
              <a:t>The global achievement gap is the gap between what we are teaching and testing in our schools, even in the ones that are most highly-regarded, versus the skills all students will need for careers, college, and citizenship in the 21st century.</a:t>
            </a:r>
            <a:endParaRPr lang="ms-MY" dirty="0"/>
          </a:p>
        </p:txBody>
      </p:sp>
      <p:sp>
        <p:nvSpPr>
          <p:cNvPr id="5" name="TextBox 4"/>
          <p:cNvSpPr txBox="1"/>
          <p:nvPr/>
        </p:nvSpPr>
        <p:spPr>
          <a:xfrm>
            <a:off x="533400" y="4343400"/>
            <a:ext cx="5943600" cy="2308225"/>
          </a:xfrm>
          <a:prstGeom prst="rect">
            <a:avLst/>
          </a:prstGeom>
          <a:solidFill>
            <a:schemeClr val="accent5">
              <a:lumMod val="40000"/>
              <a:lumOff val="60000"/>
            </a:schemeClr>
          </a:solidFill>
          <a:ln>
            <a:solidFill>
              <a:schemeClr val="tx1"/>
            </a:solidFill>
          </a:ln>
        </p:spPr>
        <p:txBody>
          <a:bodyPr>
            <a:spAutoFit/>
          </a:bodyPr>
          <a:lstStyle/>
          <a:p>
            <a:pPr>
              <a:defRPr/>
            </a:pPr>
            <a:r>
              <a:rPr lang="en-US" i="1" dirty="0"/>
              <a:t>seven survival skills </a:t>
            </a:r>
          </a:p>
          <a:p>
            <a:pPr>
              <a:defRPr/>
            </a:pPr>
            <a:r>
              <a:rPr lang="en-US" i="1" dirty="0"/>
              <a:t>critical thinking and problem solving;</a:t>
            </a:r>
          </a:p>
          <a:p>
            <a:pPr>
              <a:defRPr/>
            </a:pPr>
            <a:r>
              <a:rPr lang="en-US" i="1" dirty="0"/>
              <a:t>collaboration across networks and leading by influence; </a:t>
            </a:r>
          </a:p>
          <a:p>
            <a:pPr>
              <a:defRPr/>
            </a:pPr>
            <a:r>
              <a:rPr lang="en-US" i="1" dirty="0"/>
              <a:t>agility and adaptability; </a:t>
            </a:r>
          </a:p>
          <a:p>
            <a:pPr>
              <a:defRPr/>
            </a:pPr>
            <a:r>
              <a:rPr lang="en-US" i="1" dirty="0"/>
              <a:t>initiative and entrepreneurship; </a:t>
            </a:r>
          </a:p>
          <a:p>
            <a:pPr>
              <a:defRPr/>
            </a:pPr>
            <a:r>
              <a:rPr lang="en-US" i="1" dirty="0"/>
              <a:t>effective oral and written communication; </a:t>
            </a:r>
          </a:p>
          <a:p>
            <a:pPr>
              <a:defRPr/>
            </a:pPr>
            <a:r>
              <a:rPr lang="en-US" i="1" dirty="0"/>
              <a:t>accessing and analyzing information; and</a:t>
            </a:r>
          </a:p>
          <a:p>
            <a:pPr>
              <a:defRPr/>
            </a:pPr>
            <a:r>
              <a:rPr lang="en-US" i="1" dirty="0"/>
              <a:t> curiosity and imagination.</a:t>
            </a:r>
            <a:endParaRPr lang="ms-MY" dirty="0"/>
          </a:p>
        </p:txBody>
      </p:sp>
      <p:sp>
        <p:nvSpPr>
          <p:cNvPr id="9222" name="TextBox 5"/>
          <p:cNvSpPr txBox="1">
            <a:spLocks noChangeArrowheads="1"/>
          </p:cNvSpPr>
          <p:nvPr/>
        </p:nvSpPr>
        <p:spPr bwMode="auto">
          <a:xfrm>
            <a:off x="2209800" y="3571875"/>
            <a:ext cx="6248400" cy="647700"/>
          </a:xfrm>
          <a:prstGeom prst="rect">
            <a:avLst/>
          </a:prstGeom>
          <a:noFill/>
          <a:ln w="9525">
            <a:noFill/>
            <a:miter lim="800000"/>
            <a:headEnd/>
            <a:tailEnd/>
          </a:ln>
        </p:spPr>
        <p:txBody>
          <a:bodyPr>
            <a:spAutoFit/>
          </a:bodyPr>
          <a:lstStyle/>
          <a:p>
            <a:r>
              <a:rPr lang="en-US"/>
              <a:t>He asks them the same question, “What qualities do you most want in a potential new employee?”</a:t>
            </a:r>
            <a:endParaRPr lang="ms-MY"/>
          </a:p>
        </p:txBody>
      </p:sp>
      <p:sp>
        <p:nvSpPr>
          <p:cNvPr id="7" name="Rectangle 6"/>
          <p:cNvSpPr/>
          <p:nvPr/>
        </p:nvSpPr>
        <p:spPr>
          <a:xfrm>
            <a:off x="7010400" y="4191000"/>
            <a:ext cx="1828800" cy="1754188"/>
          </a:xfrm>
          <a:prstGeom prst="rect">
            <a:avLst/>
          </a:prstGeom>
          <a:solidFill>
            <a:schemeClr val="accent4">
              <a:lumMod val="40000"/>
              <a:lumOff val="60000"/>
            </a:schemeClr>
          </a:solidFill>
          <a:ln>
            <a:solidFill>
              <a:schemeClr val="tx1"/>
            </a:solidFill>
          </a:ln>
        </p:spPr>
        <p:txBody>
          <a:bodyPr>
            <a:spAutoFit/>
          </a:bodyPr>
          <a:lstStyle/>
          <a:p>
            <a:pPr>
              <a:defRPr/>
            </a:pPr>
            <a:r>
              <a:rPr lang="en-US" dirty="0"/>
              <a:t>Wagner hears that the single most important skill is the </a:t>
            </a:r>
            <a:r>
              <a:rPr lang="en-US" dirty="0">
                <a:solidFill>
                  <a:srgbClr val="FF0000"/>
                </a:solidFill>
              </a:rPr>
              <a:t>ability to ask the right questions</a:t>
            </a:r>
            <a:endParaRPr lang="ms-MY"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222"/>
                                        </p:tgtEl>
                                        <p:attrNameLst>
                                          <p:attrName>style.visibility</p:attrName>
                                        </p:attrNameLst>
                                      </p:cBhvr>
                                      <p:to>
                                        <p:strVal val="visible"/>
                                      </p:to>
                                    </p:set>
                                    <p:animEffect transition="in" filter="slide(fromBottom)">
                                      <p:cBhvr>
                                        <p:cTn id="7" dur="2000"/>
                                        <p:tgtEl>
                                          <p:spTgt spid="92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222"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28600" y="76200"/>
            <a:ext cx="8610600" cy="1046163"/>
          </a:xfrm>
        </p:spPr>
        <p:txBody>
          <a:bodyPr/>
          <a:lstStyle/>
          <a:p>
            <a:r>
              <a:rPr lang="en-US" sz="4000" b="1" smtClean="0">
                <a:latin typeface="Times New Roman" pitchFamily="18" charset="0"/>
              </a:rPr>
              <a:t>Challenges of 21st Century Teaching</a:t>
            </a:r>
            <a:endParaRPr lang="en-US" b="1" smtClean="0">
              <a:latin typeface="Times New Roman" pitchFamily="18" charset="0"/>
            </a:endParaRPr>
          </a:p>
        </p:txBody>
      </p:sp>
      <p:sp>
        <p:nvSpPr>
          <p:cNvPr id="9219" name="Text Box 3"/>
          <p:cNvSpPr txBox="1">
            <a:spLocks noChangeArrowheads="1"/>
          </p:cNvSpPr>
          <p:nvPr/>
        </p:nvSpPr>
        <p:spPr bwMode="auto">
          <a:xfrm>
            <a:off x="0" y="1295400"/>
            <a:ext cx="9144000" cy="5216525"/>
          </a:xfrm>
          <a:prstGeom prst="rect">
            <a:avLst/>
          </a:prstGeom>
          <a:noFill/>
          <a:ln w="9525">
            <a:noFill/>
            <a:miter lim="800000"/>
            <a:headEnd/>
            <a:tailEnd/>
          </a:ln>
        </p:spPr>
        <p:txBody>
          <a:bodyPr>
            <a:spAutoFit/>
          </a:bodyPr>
          <a:lstStyle/>
          <a:p>
            <a:pPr lvl="2" eaLnBrk="0" hangingPunct="0">
              <a:buFont typeface="Symbol" pitchFamily="18" charset="2"/>
              <a:buChar char="·"/>
            </a:pPr>
            <a:r>
              <a:rPr lang="en-US">
                <a:latin typeface="Times New Roman" pitchFamily="18" charset="0"/>
              </a:rPr>
              <a:t> </a:t>
            </a:r>
            <a:r>
              <a:rPr lang="en-US" sz="3200" b="1">
                <a:latin typeface="Times New Roman" pitchFamily="18" charset="0"/>
              </a:rPr>
              <a:t>Greater Need for Education</a:t>
            </a:r>
            <a:r>
              <a:rPr lang="en-US" sz="3200">
                <a:latin typeface="Times New Roman" pitchFamily="18" charset="0"/>
              </a:rPr>
              <a:t> in Society and Economy</a:t>
            </a:r>
            <a:endParaRPr lang="en-US">
              <a:latin typeface="Times New Roman" pitchFamily="18" charset="0"/>
            </a:endParaRPr>
          </a:p>
          <a:p>
            <a:pPr lvl="2" eaLnBrk="0" hangingPunct="0">
              <a:buFont typeface="Symbol" pitchFamily="18" charset="2"/>
              <a:buChar char="·"/>
            </a:pPr>
            <a:endParaRPr lang="en-US">
              <a:latin typeface="Times New Roman" pitchFamily="18" charset="0"/>
            </a:endParaRPr>
          </a:p>
          <a:p>
            <a:pPr lvl="2" eaLnBrk="0" hangingPunct="0">
              <a:buFont typeface="Symbol" pitchFamily="18" charset="2"/>
              <a:buChar char="·"/>
            </a:pPr>
            <a:r>
              <a:rPr lang="en-US" sz="3200" b="1">
                <a:latin typeface="Times New Roman" pitchFamily="18" charset="0"/>
              </a:rPr>
              <a:t>Higher Standards</a:t>
            </a:r>
            <a:r>
              <a:rPr lang="en-US" sz="3200">
                <a:latin typeface="Times New Roman" pitchFamily="18" charset="0"/>
              </a:rPr>
              <a:t> for Learning</a:t>
            </a:r>
          </a:p>
          <a:p>
            <a:pPr eaLnBrk="0" hangingPunct="0"/>
            <a:endParaRPr lang="en-US" sz="3200">
              <a:latin typeface="Times New Roman" pitchFamily="18" charset="0"/>
            </a:endParaRPr>
          </a:p>
          <a:p>
            <a:pPr lvl="2" eaLnBrk="0" hangingPunct="0">
              <a:buFont typeface="Symbol" pitchFamily="18" charset="2"/>
              <a:buChar char="·"/>
            </a:pPr>
            <a:r>
              <a:rPr lang="en-US" sz="3200">
                <a:latin typeface="Times New Roman" pitchFamily="18" charset="0"/>
              </a:rPr>
              <a:t> </a:t>
            </a:r>
            <a:r>
              <a:rPr lang="en-US" sz="3200" b="1">
                <a:latin typeface="Times New Roman" pitchFamily="18" charset="0"/>
              </a:rPr>
              <a:t>More Diverse Students</a:t>
            </a:r>
            <a:r>
              <a:rPr lang="en-US" sz="3200">
                <a:latin typeface="Times New Roman" pitchFamily="18" charset="0"/>
              </a:rPr>
              <a:t> with Greater Educational Needs</a:t>
            </a:r>
          </a:p>
          <a:p>
            <a:pPr eaLnBrk="0" hangingPunct="0"/>
            <a:r>
              <a:rPr lang="en-US" sz="3200">
                <a:latin typeface="Times New Roman" pitchFamily="18" charset="0"/>
              </a:rPr>
              <a:t>		</a:t>
            </a:r>
          </a:p>
          <a:p>
            <a:pPr lvl="2" eaLnBrk="0" hangingPunct="0">
              <a:buFont typeface="Symbol" pitchFamily="18" charset="2"/>
              <a:buChar char="·"/>
            </a:pPr>
            <a:r>
              <a:rPr lang="en-US" sz="3200" b="1">
                <a:latin typeface="Times New Roman" pitchFamily="18" charset="0"/>
              </a:rPr>
              <a:t>Greater Expectations</a:t>
            </a:r>
            <a:r>
              <a:rPr lang="en-US" sz="3200">
                <a:latin typeface="Times New Roman" pitchFamily="18" charset="0"/>
              </a:rPr>
              <a:t> of Schools for Ensuring Success</a:t>
            </a:r>
          </a:p>
          <a:p>
            <a:pPr eaLnBrk="0" hangingPunct="0">
              <a:spcBef>
                <a:spcPct val="50000"/>
              </a:spcBef>
            </a:pPr>
            <a:endParaRPr lang="en-US">
              <a:latin typeface="Times New Roman" pitchFamily="18" charset="0"/>
            </a:endParaRPr>
          </a:p>
        </p:txBody>
      </p:sp>
    </p:spTree>
  </p:cSld>
  <p:clrMapOvr>
    <a:masterClrMapping/>
  </p:clrMapOvr>
  <p:transition spd="slow">
    <p:cover dir="r"/>
    <p:sndAc>
      <p:stSnd>
        <p:snd r:embed="rId3" name="CAMERA.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381000" y="160338"/>
            <a:ext cx="8229600" cy="1135062"/>
          </a:xfrm>
        </p:spPr>
        <p:txBody>
          <a:bodyPr rtlCol="0">
            <a:normAutofit fontScale="90000"/>
          </a:bodyPr>
          <a:lstStyle/>
          <a:p>
            <a:pPr eaLnBrk="1" fontAlgn="auto" hangingPunct="1">
              <a:spcAft>
                <a:spcPts val="0"/>
              </a:spcAft>
              <a:defRPr/>
            </a:pPr>
            <a:r>
              <a:rPr lang="en-US" b="1" dirty="0"/>
              <a:t>A Changing Economy Makes </a:t>
            </a:r>
            <a:r>
              <a:rPr lang="en-US" b="1" dirty="0" smtClean="0"/>
              <a:t>“Thinking Skills” </a:t>
            </a:r>
            <a:r>
              <a:rPr lang="en-US" b="1" dirty="0"/>
              <a:t>more Important </a:t>
            </a:r>
          </a:p>
        </p:txBody>
      </p:sp>
      <p:graphicFrame>
        <p:nvGraphicFramePr>
          <p:cNvPr id="1026" name="Object 2"/>
          <p:cNvGraphicFramePr>
            <a:graphicFrameLocks noChangeAspect="1"/>
          </p:cNvGraphicFramePr>
          <p:nvPr/>
        </p:nvGraphicFramePr>
        <p:xfrm>
          <a:off x="685800" y="609600"/>
          <a:ext cx="8235950" cy="5181600"/>
        </p:xfrm>
        <a:graphic>
          <a:graphicData uri="http://schemas.openxmlformats.org/presentationml/2006/ole">
            <p:oleObj spid="_x0000_s1026" name="Chart" r:id="rId5" imgW="6096000" imgH="4067251" progId="MSGraph.Chart.8">
              <p:embed followColorScheme="full"/>
            </p:oleObj>
          </a:graphicData>
        </a:graphic>
      </p:graphicFrame>
      <p:sp>
        <p:nvSpPr>
          <p:cNvPr id="1028" name="Text Box 4"/>
          <p:cNvSpPr txBox="1">
            <a:spLocks noChangeArrowheads="1"/>
          </p:cNvSpPr>
          <p:nvPr/>
        </p:nvSpPr>
        <p:spPr bwMode="auto">
          <a:xfrm>
            <a:off x="1143000" y="6019800"/>
            <a:ext cx="6858000" cy="457200"/>
          </a:xfrm>
          <a:prstGeom prst="rect">
            <a:avLst/>
          </a:prstGeom>
          <a:noFill/>
          <a:ln w="9525">
            <a:noFill/>
            <a:miter lim="800000"/>
            <a:headEnd/>
            <a:tailEnd/>
          </a:ln>
        </p:spPr>
        <p:txBody>
          <a:bodyPr>
            <a:spAutoFit/>
          </a:bodyPr>
          <a:lstStyle/>
          <a:p>
            <a:pPr algn="ctr" eaLnBrk="0" hangingPunct="0">
              <a:spcBef>
                <a:spcPct val="50000"/>
              </a:spcBef>
            </a:pPr>
            <a:r>
              <a:rPr lang="en-US" sz="1200">
                <a:latin typeface="Calibri" pitchFamily="34" charset="0"/>
              </a:rPr>
              <a:t>Source: Partnership for 21st Century Skills</a:t>
            </a:r>
            <a:br>
              <a:rPr lang="en-US" sz="1200">
                <a:latin typeface="Calibri" pitchFamily="34" charset="0"/>
              </a:rPr>
            </a:br>
            <a:r>
              <a:rPr lang="en-US" sz="1200">
                <a:latin typeface="Calibri" pitchFamily="34" charset="0"/>
              </a:rPr>
              <a:t>http://www.21stcenturyskills.org/index.php?option=com_content&amp;task=view&amp;id=254&amp;Itemid=120</a:t>
            </a:r>
          </a:p>
        </p:txBody>
      </p:sp>
    </p:spTree>
  </p:cSld>
  <p:clrMapOvr>
    <a:masterClrMapping/>
  </p:clrMapOvr>
  <p:transition spd="slow">
    <p:cover dir="r"/>
    <p:sndAc>
      <p:stSnd>
        <p:snd r:embed="rId4" name="CAMERA.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pPr>
              <a:defRPr/>
            </a:pPr>
            <a:fld id="{F9095D2F-63EE-466E-A4C1-5A8C0D18EBED}" type="slidenum">
              <a:rPr lang="en-US"/>
              <a:pPr>
                <a:defRPr/>
              </a:pPr>
              <a:t>9</a:t>
            </a:fld>
            <a:endParaRPr lang="en-US"/>
          </a:p>
        </p:txBody>
      </p:sp>
      <p:sp>
        <p:nvSpPr>
          <p:cNvPr id="1388547" name="Text Box 3"/>
          <p:cNvSpPr txBox="1">
            <a:spLocks noChangeArrowheads="1"/>
          </p:cNvSpPr>
          <p:nvPr/>
        </p:nvSpPr>
        <p:spPr bwMode="auto">
          <a:xfrm>
            <a:off x="1600200" y="838200"/>
            <a:ext cx="5421313" cy="523875"/>
          </a:xfrm>
          <a:prstGeom prst="rect">
            <a:avLst/>
          </a:prstGeom>
          <a:noFill/>
          <a:ln w="9525">
            <a:noFill/>
            <a:miter lim="800000"/>
            <a:headEnd/>
            <a:tailEnd/>
          </a:ln>
          <a:effectLst/>
        </p:spPr>
        <p:txBody>
          <a:bodyPr wrap="none" lIns="91439" tIns="45719" rIns="91439" bIns="45719">
            <a:spAutoFit/>
          </a:bodyPr>
          <a:lstStyle/>
          <a:p>
            <a:pPr fontAlgn="auto">
              <a:spcBef>
                <a:spcPts val="0"/>
              </a:spcBef>
              <a:spcAft>
                <a:spcPts val="0"/>
              </a:spcAft>
              <a:defRPr/>
            </a:pPr>
            <a:r>
              <a:rPr lang="en-US" sz="2800" b="1" dirty="0">
                <a:solidFill>
                  <a:schemeClr val="accent2">
                    <a:lumMod val="50000"/>
                  </a:schemeClr>
                </a:solidFill>
                <a:latin typeface="Verdana" pitchFamily="34" charset="0"/>
                <a:cs typeface="Times New Roman" pitchFamily="18" charset="0"/>
              </a:rPr>
              <a:t>The Future World of Work</a:t>
            </a:r>
          </a:p>
        </p:txBody>
      </p:sp>
      <p:pic>
        <p:nvPicPr>
          <p:cNvPr id="10244" name="Picture 4"/>
          <p:cNvPicPr>
            <a:picLocks noChangeAspect="1" noChangeArrowheads="1"/>
          </p:cNvPicPr>
          <p:nvPr/>
        </p:nvPicPr>
        <p:blipFill>
          <a:blip r:embed="rId3" cstate="print"/>
          <a:srcRect/>
          <a:stretch>
            <a:fillRect/>
          </a:stretch>
        </p:blipFill>
        <p:spPr bwMode="auto">
          <a:xfrm>
            <a:off x="7467600" y="4419600"/>
            <a:ext cx="1285875" cy="1611313"/>
          </a:xfrm>
          <a:prstGeom prst="rect">
            <a:avLst/>
          </a:prstGeom>
          <a:noFill/>
          <a:ln w="9525">
            <a:noFill/>
            <a:miter lim="800000"/>
            <a:headEnd/>
            <a:tailEnd/>
          </a:ln>
        </p:spPr>
      </p:pic>
      <p:pic>
        <p:nvPicPr>
          <p:cNvPr id="10245" name="Picture 5"/>
          <p:cNvPicPr>
            <a:picLocks noChangeAspect="1" noChangeArrowheads="1"/>
          </p:cNvPicPr>
          <p:nvPr/>
        </p:nvPicPr>
        <p:blipFill>
          <a:blip r:embed="rId4" cstate="print"/>
          <a:srcRect/>
          <a:stretch>
            <a:fillRect/>
          </a:stretch>
        </p:blipFill>
        <p:spPr bwMode="auto">
          <a:xfrm>
            <a:off x="1143000" y="1371600"/>
            <a:ext cx="6248400" cy="4770438"/>
          </a:xfrm>
          <a:prstGeom prst="rect">
            <a:avLst/>
          </a:prstGeom>
          <a:noFill/>
          <a:ln w="9525">
            <a:noFill/>
            <a:miter lim="800000"/>
            <a:headEnd/>
            <a:tailEnd/>
          </a:ln>
        </p:spPr>
      </p:pic>
      <p:sp>
        <p:nvSpPr>
          <p:cNvPr id="10246" name="Title 6"/>
          <p:cNvSpPr>
            <a:spLocks noGrp="1"/>
          </p:cNvSpPr>
          <p:nvPr>
            <p:ph type="title"/>
          </p:nvPr>
        </p:nvSpPr>
        <p:spPr>
          <a:xfrm>
            <a:off x="381000" y="122238"/>
            <a:ext cx="8229600" cy="868362"/>
          </a:xfrm>
        </p:spPr>
        <p:txBody>
          <a:bodyPr/>
          <a:lstStyle/>
          <a:p>
            <a:pPr eaLnBrk="1" hangingPunct="1"/>
            <a:r>
              <a:rPr lang="en-US" smtClean="0"/>
              <a:t>21 st Century World</a:t>
            </a:r>
          </a:p>
        </p:txBody>
      </p:sp>
      <p:sp>
        <p:nvSpPr>
          <p:cNvPr id="10247" name="Text Box 5"/>
          <p:cNvSpPr txBox="1">
            <a:spLocks noChangeArrowheads="1"/>
          </p:cNvSpPr>
          <p:nvPr/>
        </p:nvSpPr>
        <p:spPr bwMode="auto">
          <a:xfrm>
            <a:off x="4938713" y="4338638"/>
            <a:ext cx="1066800" cy="942975"/>
          </a:xfrm>
          <a:prstGeom prst="rect">
            <a:avLst/>
          </a:prstGeom>
          <a:solidFill>
            <a:srgbClr val="A41700"/>
          </a:solidFill>
          <a:ln w="9525">
            <a:noFill/>
            <a:miter lim="800000"/>
            <a:headEnd/>
            <a:tailEnd/>
          </a:ln>
        </p:spPr>
        <p:txBody>
          <a:bodyPr>
            <a:spAutoFit/>
          </a:bodyPr>
          <a:lstStyle/>
          <a:p>
            <a:pPr eaLnBrk="0" hangingPunct="0">
              <a:spcBef>
                <a:spcPct val="50000"/>
              </a:spcBef>
            </a:pPr>
            <a:r>
              <a:rPr lang="en-US" sz="1400" b="1">
                <a:solidFill>
                  <a:schemeClr val="bg1"/>
                </a:solidFill>
                <a:latin typeface="Calibri" pitchFamily="34" charset="0"/>
              </a:rPr>
              <a:t>Routine Work</a:t>
            </a:r>
            <a:br>
              <a:rPr lang="en-US" sz="1400" b="1">
                <a:solidFill>
                  <a:schemeClr val="bg1"/>
                </a:solidFill>
                <a:latin typeface="Calibri" pitchFamily="34" charset="0"/>
              </a:rPr>
            </a:br>
            <a:r>
              <a:rPr lang="en-US" sz="1400" b="1">
                <a:solidFill>
                  <a:schemeClr val="bg1"/>
                </a:solidFill>
                <a:latin typeface="Calibri" pitchFamily="34" charset="0"/>
              </a:rPr>
              <a:t>done by machines</a:t>
            </a:r>
          </a:p>
        </p:txBody>
      </p:sp>
      <p:sp>
        <p:nvSpPr>
          <p:cNvPr id="10248" name="Text Box 4"/>
          <p:cNvSpPr txBox="1">
            <a:spLocks noChangeArrowheads="1"/>
          </p:cNvSpPr>
          <p:nvPr/>
        </p:nvSpPr>
        <p:spPr bwMode="auto">
          <a:xfrm>
            <a:off x="2590800" y="4343400"/>
            <a:ext cx="1295400" cy="942975"/>
          </a:xfrm>
          <a:prstGeom prst="rect">
            <a:avLst/>
          </a:prstGeom>
          <a:solidFill>
            <a:srgbClr val="002E60"/>
          </a:solidFill>
          <a:ln w="9525">
            <a:noFill/>
            <a:miter lim="800000"/>
            <a:headEnd/>
            <a:tailEnd/>
          </a:ln>
        </p:spPr>
        <p:txBody>
          <a:bodyPr>
            <a:spAutoFit/>
          </a:bodyPr>
          <a:lstStyle/>
          <a:p>
            <a:pPr eaLnBrk="0" hangingPunct="0">
              <a:spcBef>
                <a:spcPct val="50000"/>
              </a:spcBef>
            </a:pPr>
            <a:r>
              <a:rPr lang="en-US" sz="1400" b="1">
                <a:solidFill>
                  <a:schemeClr val="bg1"/>
                </a:solidFill>
                <a:latin typeface="Calibri" pitchFamily="34" charset="0"/>
              </a:rPr>
              <a:t>Routine Work</a:t>
            </a:r>
            <a:br>
              <a:rPr lang="en-US" sz="1400" b="1">
                <a:solidFill>
                  <a:schemeClr val="bg1"/>
                </a:solidFill>
                <a:latin typeface="Calibri" pitchFamily="34" charset="0"/>
              </a:rPr>
            </a:br>
            <a:r>
              <a:rPr lang="en-US" sz="1400" b="1">
                <a:solidFill>
                  <a:schemeClr val="bg1"/>
                </a:solidFill>
                <a:latin typeface="Calibri" pitchFamily="34" charset="0"/>
              </a:rPr>
              <a:t>done by people</a:t>
            </a:r>
          </a:p>
        </p:txBody>
      </p:sp>
      <p:sp>
        <p:nvSpPr>
          <p:cNvPr id="10249" name="Text Box 20"/>
          <p:cNvSpPr txBox="1">
            <a:spLocks noChangeArrowheads="1"/>
          </p:cNvSpPr>
          <p:nvPr/>
        </p:nvSpPr>
        <p:spPr bwMode="auto">
          <a:xfrm>
            <a:off x="5334000" y="1995488"/>
            <a:ext cx="2057400" cy="1527175"/>
          </a:xfrm>
          <a:prstGeom prst="rect">
            <a:avLst/>
          </a:prstGeom>
          <a:solidFill>
            <a:srgbClr val="54888E"/>
          </a:solidFill>
          <a:ln w="9525">
            <a:noFill/>
            <a:miter lim="800000"/>
            <a:headEnd/>
            <a:tailEnd/>
          </a:ln>
        </p:spPr>
        <p:txBody>
          <a:bodyPr>
            <a:spAutoFit/>
          </a:bodyPr>
          <a:lstStyle/>
          <a:p>
            <a:pPr marL="228600" indent="-228600" eaLnBrk="0" hangingPunct="0">
              <a:spcBef>
                <a:spcPct val="50000"/>
              </a:spcBef>
            </a:pPr>
            <a:r>
              <a:rPr lang="en-US" sz="1600" b="1">
                <a:solidFill>
                  <a:schemeClr val="bg1"/>
                </a:solidFill>
                <a:latin typeface="Calibri" pitchFamily="34" charset="0"/>
              </a:rPr>
              <a:t>Creative Work —</a:t>
            </a:r>
          </a:p>
          <a:p>
            <a:pPr marL="228600" indent="-228600" eaLnBrk="0" hangingPunct="0">
              <a:spcBef>
                <a:spcPct val="10000"/>
              </a:spcBef>
              <a:buFontTx/>
              <a:buChar char="•"/>
            </a:pPr>
            <a:r>
              <a:rPr lang="en-US" sz="1200" b="1">
                <a:solidFill>
                  <a:schemeClr val="bg1"/>
                </a:solidFill>
                <a:latin typeface="Calibri" pitchFamily="34" charset="0"/>
              </a:rPr>
              <a:t>Research</a:t>
            </a:r>
          </a:p>
          <a:p>
            <a:pPr marL="228600" indent="-228600" eaLnBrk="0" hangingPunct="0">
              <a:spcBef>
                <a:spcPct val="10000"/>
              </a:spcBef>
              <a:buFontTx/>
              <a:buChar char="•"/>
            </a:pPr>
            <a:r>
              <a:rPr lang="en-US" sz="1200" b="1">
                <a:solidFill>
                  <a:schemeClr val="bg1"/>
                </a:solidFill>
                <a:latin typeface="Calibri" pitchFamily="34" charset="0"/>
              </a:rPr>
              <a:t>Development</a:t>
            </a:r>
          </a:p>
          <a:p>
            <a:pPr marL="228600" indent="-228600" eaLnBrk="0" hangingPunct="0">
              <a:spcBef>
                <a:spcPct val="10000"/>
              </a:spcBef>
              <a:buFontTx/>
              <a:buChar char="•"/>
            </a:pPr>
            <a:r>
              <a:rPr lang="en-US" sz="1200" b="1">
                <a:solidFill>
                  <a:schemeClr val="bg1"/>
                </a:solidFill>
                <a:latin typeface="Calibri" pitchFamily="34" charset="0"/>
              </a:rPr>
              <a:t>Design</a:t>
            </a:r>
          </a:p>
          <a:p>
            <a:pPr marL="228600" indent="-228600" eaLnBrk="0" hangingPunct="0">
              <a:spcBef>
                <a:spcPct val="10000"/>
              </a:spcBef>
              <a:buFontTx/>
              <a:buChar char="•"/>
            </a:pPr>
            <a:r>
              <a:rPr lang="en-US" sz="1200" b="1">
                <a:solidFill>
                  <a:schemeClr val="bg1"/>
                </a:solidFill>
                <a:latin typeface="Calibri" pitchFamily="34" charset="0"/>
              </a:rPr>
              <a:t>Marketing/Sales</a:t>
            </a:r>
          </a:p>
          <a:p>
            <a:pPr marL="228600" indent="-228600" eaLnBrk="0" hangingPunct="0">
              <a:spcBef>
                <a:spcPct val="10000"/>
              </a:spcBef>
              <a:buFontTx/>
              <a:buChar char="•"/>
            </a:pPr>
            <a:r>
              <a:rPr lang="en-US" sz="1200" b="1">
                <a:solidFill>
                  <a:schemeClr val="bg1"/>
                </a:solidFill>
                <a:latin typeface="Calibri" pitchFamily="34" charset="0"/>
              </a:rPr>
              <a:t>Global Supply Chain Management</a:t>
            </a:r>
          </a:p>
        </p:txBody>
      </p:sp>
      <p:sp>
        <p:nvSpPr>
          <p:cNvPr id="10250" name="Text Box 4"/>
          <p:cNvSpPr txBox="1">
            <a:spLocks noChangeArrowheads="1"/>
          </p:cNvSpPr>
          <p:nvPr/>
        </p:nvSpPr>
        <p:spPr bwMode="auto">
          <a:xfrm>
            <a:off x="1295400" y="6248400"/>
            <a:ext cx="6858000" cy="457200"/>
          </a:xfrm>
          <a:prstGeom prst="rect">
            <a:avLst/>
          </a:prstGeom>
          <a:noFill/>
          <a:ln w="9525">
            <a:noFill/>
            <a:miter lim="800000"/>
            <a:headEnd/>
            <a:tailEnd/>
          </a:ln>
        </p:spPr>
        <p:txBody>
          <a:bodyPr>
            <a:spAutoFit/>
          </a:bodyPr>
          <a:lstStyle/>
          <a:p>
            <a:pPr algn="ctr" eaLnBrk="0" hangingPunct="0">
              <a:spcBef>
                <a:spcPct val="50000"/>
              </a:spcBef>
            </a:pPr>
            <a:r>
              <a:rPr lang="en-US" sz="1200">
                <a:latin typeface="Calibri" pitchFamily="34" charset="0"/>
              </a:rPr>
              <a:t>Source: Partnership for 21st Century Skills</a:t>
            </a:r>
            <a:br>
              <a:rPr lang="en-US" sz="1200">
                <a:latin typeface="Calibri" pitchFamily="34" charset="0"/>
              </a:rPr>
            </a:br>
            <a:r>
              <a:rPr lang="en-US" sz="1200">
                <a:latin typeface="Calibri" pitchFamily="34" charset="0"/>
              </a:rPr>
              <a:t>http://www.21stcenturyskills.org/index.php?option=com_content&amp;task=view&amp;id=254&amp;Itemid=120</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TotalTime>
  <Words>1143</Words>
  <Application>Microsoft Office PowerPoint</Application>
  <PresentationFormat>On-screen Show (4:3)</PresentationFormat>
  <Paragraphs>205</Paragraphs>
  <Slides>22</Slides>
  <Notes>9</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1" baseType="lpstr">
      <vt:lpstr>Arial</vt:lpstr>
      <vt:lpstr>Calibri</vt:lpstr>
      <vt:lpstr>Wingdings</vt:lpstr>
      <vt:lpstr>Times New Roman</vt:lpstr>
      <vt:lpstr>Symbol</vt:lpstr>
      <vt:lpstr>Verdana</vt:lpstr>
      <vt:lpstr>PMingLiU</vt:lpstr>
      <vt:lpstr>Office Theme</vt:lpstr>
      <vt:lpstr>Chart</vt:lpstr>
      <vt:lpstr>KURIKULUM ABAD 21</vt:lpstr>
      <vt:lpstr>  The World Has Changed  </vt:lpstr>
      <vt:lpstr>Three Question Exercise</vt:lpstr>
      <vt:lpstr>Globalization Is an Integral Part of This Generation</vt:lpstr>
      <vt:lpstr>Slide 5</vt:lpstr>
      <vt:lpstr>Slide 6</vt:lpstr>
      <vt:lpstr>Challenges of 21st Century Teaching</vt:lpstr>
      <vt:lpstr>A Changing Economy Makes “Thinking Skills” more Important </vt:lpstr>
      <vt:lpstr>21 st Century World</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KURIKULUM ABAD 21</dc:title>
  <dc:creator/>
  <cp:lastModifiedBy>Valued Acer Customer</cp:lastModifiedBy>
  <cp:revision>27</cp:revision>
  <dcterms:created xsi:type="dcterms:W3CDTF">2006-08-16T00:00:00Z</dcterms:created>
  <dcterms:modified xsi:type="dcterms:W3CDTF">2011-04-26T00:43:50Z</dcterms:modified>
</cp:coreProperties>
</file>